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08" r:id="rId2"/>
  </p:sldMasterIdLst>
  <p:notesMasterIdLst>
    <p:notesMasterId r:id="rId15"/>
  </p:notesMasterIdLst>
  <p:handoutMasterIdLst>
    <p:handoutMasterId r:id="rId16"/>
  </p:handoutMasterIdLst>
  <p:sldIdLst>
    <p:sldId id="256" r:id="rId3"/>
    <p:sldId id="257" r:id="rId4"/>
    <p:sldId id="271" r:id="rId5"/>
    <p:sldId id="258" r:id="rId6"/>
    <p:sldId id="259" r:id="rId7"/>
    <p:sldId id="264" r:id="rId8"/>
    <p:sldId id="272" r:id="rId9"/>
    <p:sldId id="260" r:id="rId10"/>
    <p:sldId id="261" r:id="rId11"/>
    <p:sldId id="273" r:id="rId12"/>
    <p:sldId id="274"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9900"/>
    <a:srgbClr val="CC9900"/>
    <a:srgbClr val="99CC00"/>
    <a:srgbClr val="CC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273A16-A8B0-4F6E-A7C5-35F69A5E41C3}" type="datetimeFigureOut">
              <a:rPr lang="en-IN" smtClean="0"/>
              <a:pPr/>
              <a:t>16-08-2015</a:t>
            </a:fld>
            <a:endParaRPr lang="en-IN"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IN" dirty="0" smtClean="0"/>
              <a:t>JIT International Forwarding Services Pvt Ltd</a:t>
            </a:r>
            <a:endParaRPr lang="en-IN"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696505-5A95-4C49-BE44-4AE6B41C05B5}" type="slidenum">
              <a:rPr lang="en-IN" smtClean="0"/>
              <a:pPr/>
              <a:t>‹#›</a:t>
            </a:fld>
            <a:endParaRPr lang="en-IN" dirty="0"/>
          </a:p>
        </p:txBody>
      </p:sp>
    </p:spTree>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8B784-DB48-4673-A795-416DD3901457}" type="datetimeFigureOut">
              <a:rPr lang="en-IN" smtClean="0"/>
              <a:pPr/>
              <a:t>16-08-2015</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IN" dirty="0" smtClean="0"/>
              <a:t>JIT International Forwarding Services Pvt Ltd</a:t>
            </a:r>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FAE5B9-5BE2-4A6C-9E24-2619EC029425}" type="slidenum">
              <a:rPr lang="en-IN" smtClean="0"/>
              <a:pPr/>
              <a:t>‹#›</a:t>
            </a:fld>
            <a:endParaRPr lang="en-IN" dirty="0"/>
          </a:p>
        </p:txBody>
      </p:sp>
    </p:spTree>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7" name="Date Placeholder 6"/>
          <p:cNvSpPr>
            <a:spLocks noGrp="1"/>
          </p:cNvSpPr>
          <p:nvPr>
            <p:ph type="dt" idx="10"/>
          </p:nvPr>
        </p:nvSpPr>
        <p:spPr/>
        <p:txBody>
          <a:bodyPr/>
          <a:lstStyle/>
          <a:p>
            <a:fld id="{C86906CC-F6E4-43F5-9FFC-31F2CB0AA78E}" type="datetime1">
              <a:rPr lang="en-IN" smtClean="0"/>
              <a:pPr/>
              <a:t>16-08-2015</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FE0FC07-AA2F-4B1E-BBEB-0E802C3C1A99}" type="datetime1">
              <a:rPr lang="en-IN" smtClean="0"/>
              <a:pPr/>
              <a:t>16-08-2015</a:t>
            </a:fld>
            <a:endParaRPr lang="en-IN"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IN" smtClean="0"/>
              <a:t>JIT International Forwarding Services Pvt Ltd</a:t>
            </a:r>
            <a:endParaRPr lang="en-IN"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D669B18-C415-4C5C-B098-3B211D6D1445}"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FDF8AA-7F5C-4FA3-BCCE-D43E79351E25}" type="datetime1">
              <a:rPr lang="en-IN" smtClean="0"/>
              <a:pPr/>
              <a:t>16-08-2015</a:t>
            </a:fld>
            <a:endParaRPr lang="en-IN" dirty="0"/>
          </a:p>
        </p:txBody>
      </p:sp>
      <p:sp>
        <p:nvSpPr>
          <p:cNvPr id="5" name="Footer Placeholder 4"/>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6" name="Slide Number Placeholder 5"/>
          <p:cNvSpPr>
            <a:spLocks noGrp="1"/>
          </p:cNvSpPr>
          <p:nvPr>
            <p:ph type="sldNum" sz="quarter" idx="12"/>
          </p:nvPr>
        </p:nvSpPr>
        <p:spPr/>
        <p:txBody>
          <a:bodyPr/>
          <a:lstStyle>
            <a:extLst/>
          </a:lstStyle>
          <a:p>
            <a:fld id="{DD669B18-C415-4C5C-B098-3B211D6D1445}"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9B28C8-5D62-4CD5-9810-64B4A0AFA608}" type="datetime1">
              <a:rPr lang="en-IN" smtClean="0"/>
              <a:pPr/>
              <a:t>16-08-2015</a:t>
            </a:fld>
            <a:endParaRPr lang="en-IN" dirty="0"/>
          </a:p>
        </p:txBody>
      </p:sp>
      <p:sp>
        <p:nvSpPr>
          <p:cNvPr id="5" name="Footer Placeholder 4"/>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6" name="Slide Number Placeholder 5"/>
          <p:cNvSpPr>
            <a:spLocks noGrp="1"/>
          </p:cNvSpPr>
          <p:nvPr>
            <p:ph type="sldNum" sz="quarter" idx="12"/>
          </p:nvPr>
        </p:nvSpPr>
        <p:spPr/>
        <p:txBody>
          <a:bodyPr/>
          <a:lstStyle>
            <a:extLst/>
          </a:lstStyle>
          <a:p>
            <a:fld id="{DD669B18-C415-4C5C-B098-3B211D6D1445}" type="slidenum">
              <a:rPr lang="en-IN" smtClean="0"/>
              <a:pPr/>
              <a:t>‹#›</a:t>
            </a:fld>
            <a:endParaRPr lang="en-IN"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FE0FC07-AA2F-4B1E-BBEB-0E802C3C1A99}" type="datetime1">
              <a:rPr lang="en-IN" smtClean="0"/>
              <a:pPr/>
              <a:t>16-08-2015</a:t>
            </a:fld>
            <a:endParaRPr lang="en-IN"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IN" smtClean="0"/>
              <a:t>JIT International Forwarding Services Pvt Ltd</a:t>
            </a:r>
            <a:endParaRPr lang="en-IN"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D669B18-C415-4C5C-B098-3B211D6D1445}" type="slidenum">
              <a:rPr lang="en-IN" smtClean="0"/>
              <a:pPr/>
              <a:t>‹#›</a:t>
            </a:fld>
            <a:endParaRPr lang="en-IN"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9142D3-8345-4992-8902-30528E24F370}" type="datetime1">
              <a:rPr lang="en-IN" smtClean="0"/>
              <a:pPr/>
              <a:t>16-08-2015</a:t>
            </a:fld>
            <a:endParaRPr lang="en-IN" dirty="0"/>
          </a:p>
        </p:txBody>
      </p:sp>
      <p:sp>
        <p:nvSpPr>
          <p:cNvPr id="5" name="Footer Placeholder 4"/>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6" name="Slide Number Placeholder 5"/>
          <p:cNvSpPr>
            <a:spLocks noGrp="1"/>
          </p:cNvSpPr>
          <p:nvPr>
            <p:ph type="sldNum" sz="quarter" idx="12"/>
          </p:nvPr>
        </p:nvSpPr>
        <p:spPr/>
        <p:txBody>
          <a:bodyPr/>
          <a:lstStyle>
            <a:extLst/>
          </a:lstStyle>
          <a:p>
            <a:fld id="{DD669B18-C415-4C5C-B098-3B211D6D1445}" type="slidenum">
              <a:rPr lang="en-IN" smtClean="0"/>
              <a:pPr/>
              <a:t>‹#›</a:t>
            </a:fld>
            <a:endParaRPr lang="en-IN"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32D1442-B507-4712-A0B1-BF6FA9DD3BFD}" type="datetime1">
              <a:rPr lang="en-IN" smtClean="0"/>
              <a:pPr/>
              <a:t>16-08-2015</a:t>
            </a:fld>
            <a:endParaRPr lang="en-IN" dirty="0"/>
          </a:p>
        </p:txBody>
      </p:sp>
      <p:sp>
        <p:nvSpPr>
          <p:cNvPr id="5" name="Footer Placeholder 4"/>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6" name="Slide Number Placeholder 5"/>
          <p:cNvSpPr>
            <a:spLocks noGrp="1"/>
          </p:cNvSpPr>
          <p:nvPr>
            <p:ph type="sldNum" sz="quarter" idx="12"/>
          </p:nvPr>
        </p:nvSpPr>
        <p:spPr/>
        <p:txBody>
          <a:bodyPr/>
          <a:lstStyle>
            <a:extLst/>
          </a:lstStyle>
          <a:p>
            <a:fld id="{DD669B18-C415-4C5C-B098-3B211D6D1445}" type="slidenum">
              <a:rPr lang="en-IN" smtClean="0"/>
              <a:pPr/>
              <a:t>‹#›</a:t>
            </a:fld>
            <a:endParaRPr lang="en-IN"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167E53D-BBB2-43F6-970C-E0C9E58988E1}" type="datetime1">
              <a:rPr lang="en-IN" smtClean="0"/>
              <a:pPr/>
              <a:t>16-08-2015</a:t>
            </a:fld>
            <a:endParaRPr lang="en-IN" dirty="0"/>
          </a:p>
        </p:txBody>
      </p:sp>
      <p:sp>
        <p:nvSpPr>
          <p:cNvPr id="6" name="Footer Placeholder 5"/>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7" name="Slide Number Placeholder 6"/>
          <p:cNvSpPr>
            <a:spLocks noGrp="1"/>
          </p:cNvSpPr>
          <p:nvPr>
            <p:ph type="sldNum" sz="quarter" idx="12"/>
          </p:nvPr>
        </p:nvSpPr>
        <p:spPr/>
        <p:txBody>
          <a:bodyPr/>
          <a:lstStyle>
            <a:extLst/>
          </a:lstStyle>
          <a:p>
            <a:fld id="{DD669B18-C415-4C5C-B098-3B211D6D1445}" type="slidenum">
              <a:rPr lang="en-IN" smtClean="0"/>
              <a:pPr/>
              <a:t>‹#›</a:t>
            </a:fld>
            <a:endParaRPr lang="en-IN"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73B2F43-5FAA-452C-ADA9-292729AE371F}" type="datetime1">
              <a:rPr lang="en-IN" smtClean="0"/>
              <a:pPr/>
              <a:t>16-08-2015</a:t>
            </a:fld>
            <a:endParaRPr lang="en-IN" dirty="0"/>
          </a:p>
        </p:txBody>
      </p:sp>
      <p:sp>
        <p:nvSpPr>
          <p:cNvPr id="8" name="Footer Placeholder 7"/>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9" name="Slide Number Placeholder 8"/>
          <p:cNvSpPr>
            <a:spLocks noGrp="1"/>
          </p:cNvSpPr>
          <p:nvPr>
            <p:ph type="sldNum" sz="quarter" idx="12"/>
          </p:nvPr>
        </p:nvSpPr>
        <p:spPr/>
        <p:txBody>
          <a:bodyPr/>
          <a:lstStyle>
            <a:extLst/>
          </a:lstStyle>
          <a:p>
            <a:fld id="{DD669B18-C415-4C5C-B098-3B211D6D1445}" type="slidenum">
              <a:rPr lang="en-IN" smtClean="0"/>
              <a:pPr/>
              <a:t>‹#›</a:t>
            </a:fld>
            <a:endParaRPr lang="en-IN" dirty="0"/>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E6DA646-B28C-4930-9985-C97CA46F74DB}" type="datetime1">
              <a:rPr lang="en-IN" smtClean="0"/>
              <a:pPr/>
              <a:t>16-08-2015</a:t>
            </a:fld>
            <a:endParaRPr lang="en-IN" dirty="0"/>
          </a:p>
        </p:txBody>
      </p:sp>
      <p:sp>
        <p:nvSpPr>
          <p:cNvPr id="4" name="Footer Placeholder 3"/>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5" name="Slide Number Placeholder 4"/>
          <p:cNvSpPr>
            <a:spLocks noGrp="1"/>
          </p:cNvSpPr>
          <p:nvPr>
            <p:ph type="sldNum" sz="quarter" idx="12"/>
          </p:nvPr>
        </p:nvSpPr>
        <p:spPr/>
        <p:txBody>
          <a:bodyPr/>
          <a:lstStyle>
            <a:extLst/>
          </a:lstStyle>
          <a:p>
            <a:fld id="{DD669B18-C415-4C5C-B098-3B211D6D1445}" type="slidenum">
              <a:rPr lang="en-IN" smtClean="0"/>
              <a:pPr/>
              <a:t>‹#›</a:t>
            </a:fld>
            <a:endParaRPr lang="en-IN"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8C79D00-C46A-459D-B030-E7750869F329}" type="datetime1">
              <a:rPr lang="en-IN" smtClean="0"/>
              <a:pPr/>
              <a:t>16-08-2015</a:t>
            </a:fld>
            <a:endParaRPr lang="en-IN" dirty="0"/>
          </a:p>
        </p:txBody>
      </p:sp>
      <p:sp>
        <p:nvSpPr>
          <p:cNvPr id="3" name="Footer Placeholder 2"/>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4" name="Slide Number Placeholder 3"/>
          <p:cNvSpPr>
            <a:spLocks noGrp="1"/>
          </p:cNvSpPr>
          <p:nvPr>
            <p:ph type="sldNum" sz="quarter" idx="12"/>
          </p:nvPr>
        </p:nvSpPr>
        <p:spPr/>
        <p:txBody>
          <a:bodyPr/>
          <a:lstStyle>
            <a:extLst/>
          </a:lstStyle>
          <a:p>
            <a:fld id="{DD669B18-C415-4C5C-B098-3B211D6D1445}" type="slidenum">
              <a:rPr lang="en-IN" smtClean="0"/>
              <a:pPr/>
              <a:t>‹#›</a:t>
            </a:fld>
            <a:endParaRPr lang="en-IN"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53E8500-F2F1-4148-AA90-54B71B42B02F}" type="datetime1">
              <a:rPr lang="en-IN" smtClean="0"/>
              <a:pPr/>
              <a:t>16-08-2015</a:t>
            </a:fld>
            <a:endParaRPr lang="en-IN" dirty="0"/>
          </a:p>
        </p:txBody>
      </p:sp>
      <p:sp>
        <p:nvSpPr>
          <p:cNvPr id="6" name="Footer Placeholder 5"/>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7" name="Slide Number Placeholder 6"/>
          <p:cNvSpPr>
            <a:spLocks noGrp="1"/>
          </p:cNvSpPr>
          <p:nvPr>
            <p:ph type="sldNum" sz="quarter" idx="12"/>
          </p:nvPr>
        </p:nvSpPr>
        <p:spPr/>
        <p:txBody>
          <a:bodyPr/>
          <a:lstStyle>
            <a:extLst/>
          </a:lstStyle>
          <a:p>
            <a:fld id="{DD669B18-C415-4C5C-B098-3B211D6D1445}" type="slidenum">
              <a:rPr lang="en-IN" smtClean="0"/>
              <a:pPr/>
              <a:t>‹#›</a:t>
            </a:fld>
            <a:endParaRPr lang="en-IN"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9142D3-8345-4992-8902-30528E24F370}" type="datetime1">
              <a:rPr lang="en-IN" smtClean="0"/>
              <a:pPr/>
              <a:t>16-08-2015</a:t>
            </a:fld>
            <a:endParaRPr lang="en-IN" dirty="0"/>
          </a:p>
        </p:txBody>
      </p:sp>
      <p:sp>
        <p:nvSpPr>
          <p:cNvPr id="5" name="Footer Placeholder 4"/>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6" name="Slide Number Placeholder 5"/>
          <p:cNvSpPr>
            <a:spLocks noGrp="1"/>
          </p:cNvSpPr>
          <p:nvPr>
            <p:ph type="sldNum" sz="quarter" idx="12"/>
          </p:nvPr>
        </p:nvSpPr>
        <p:spPr/>
        <p:txBody>
          <a:bodyPr/>
          <a:lstStyle>
            <a:extLst/>
          </a:lstStyle>
          <a:p>
            <a:fld id="{DD669B18-C415-4C5C-B098-3B211D6D1445}" type="slidenum">
              <a:rPr lang="en-IN" smtClean="0"/>
              <a:pPr/>
              <a:t>‹#›</a:t>
            </a:fld>
            <a:endParaRPr lang="en-IN"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908B888-3D11-49E5-9CFB-6075833C4D8F}" type="datetime1">
              <a:rPr lang="en-IN" smtClean="0"/>
              <a:pPr/>
              <a:t>16-08-2015</a:t>
            </a:fld>
            <a:endParaRPr lang="en-IN"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IN" smtClean="0"/>
              <a:t>JIT International Forwarding Services Pvt Ltd</a:t>
            </a:r>
            <a:endParaRPr lang="en-IN"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D669B18-C415-4C5C-B098-3B211D6D1445}" type="slidenum">
              <a:rPr lang="en-IN" smtClean="0"/>
              <a:pPr/>
              <a:t>‹#›</a:t>
            </a:fld>
            <a:endParaRPr lang="en-IN"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FDF8AA-7F5C-4FA3-BCCE-D43E79351E25}" type="datetime1">
              <a:rPr lang="en-IN" smtClean="0"/>
              <a:pPr/>
              <a:t>16-08-2015</a:t>
            </a:fld>
            <a:endParaRPr lang="en-IN" dirty="0"/>
          </a:p>
        </p:txBody>
      </p:sp>
      <p:sp>
        <p:nvSpPr>
          <p:cNvPr id="5" name="Footer Placeholder 4"/>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6" name="Slide Number Placeholder 5"/>
          <p:cNvSpPr>
            <a:spLocks noGrp="1"/>
          </p:cNvSpPr>
          <p:nvPr>
            <p:ph type="sldNum" sz="quarter" idx="12"/>
          </p:nvPr>
        </p:nvSpPr>
        <p:spPr/>
        <p:txBody>
          <a:bodyPr/>
          <a:lstStyle>
            <a:extLst/>
          </a:lstStyle>
          <a:p>
            <a:fld id="{DD669B18-C415-4C5C-B098-3B211D6D1445}" type="slidenum">
              <a:rPr lang="en-IN" smtClean="0"/>
              <a:pPr/>
              <a:t>‹#›</a:t>
            </a:fld>
            <a:endParaRPr lang="en-IN"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9B28C8-5D62-4CD5-9810-64B4A0AFA608}" type="datetime1">
              <a:rPr lang="en-IN" smtClean="0"/>
              <a:pPr/>
              <a:t>16-08-2015</a:t>
            </a:fld>
            <a:endParaRPr lang="en-IN" dirty="0"/>
          </a:p>
        </p:txBody>
      </p:sp>
      <p:sp>
        <p:nvSpPr>
          <p:cNvPr id="5" name="Footer Placeholder 4"/>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6" name="Slide Number Placeholder 5"/>
          <p:cNvSpPr>
            <a:spLocks noGrp="1"/>
          </p:cNvSpPr>
          <p:nvPr>
            <p:ph type="sldNum" sz="quarter" idx="12"/>
          </p:nvPr>
        </p:nvSpPr>
        <p:spPr/>
        <p:txBody>
          <a:bodyPr/>
          <a:lstStyle>
            <a:extLst/>
          </a:lstStyle>
          <a:p>
            <a:fld id="{DD669B18-C415-4C5C-B098-3B211D6D1445}"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32D1442-B507-4712-A0B1-BF6FA9DD3BFD}" type="datetime1">
              <a:rPr lang="en-IN" smtClean="0"/>
              <a:pPr/>
              <a:t>16-08-2015</a:t>
            </a:fld>
            <a:endParaRPr lang="en-IN" dirty="0"/>
          </a:p>
        </p:txBody>
      </p:sp>
      <p:sp>
        <p:nvSpPr>
          <p:cNvPr id="5" name="Footer Placeholder 4"/>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6" name="Slide Number Placeholder 5"/>
          <p:cNvSpPr>
            <a:spLocks noGrp="1"/>
          </p:cNvSpPr>
          <p:nvPr>
            <p:ph type="sldNum" sz="quarter" idx="12"/>
          </p:nvPr>
        </p:nvSpPr>
        <p:spPr/>
        <p:txBody>
          <a:bodyPr/>
          <a:lstStyle>
            <a:extLst/>
          </a:lstStyle>
          <a:p>
            <a:fld id="{DD669B18-C415-4C5C-B098-3B211D6D1445}" type="slidenum">
              <a:rPr lang="en-IN" smtClean="0"/>
              <a:pPr/>
              <a:t>‹#›</a:t>
            </a:fld>
            <a:endParaRPr lang="en-IN"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167E53D-BBB2-43F6-970C-E0C9E58988E1}" type="datetime1">
              <a:rPr lang="en-IN" smtClean="0"/>
              <a:pPr/>
              <a:t>16-08-2015</a:t>
            </a:fld>
            <a:endParaRPr lang="en-IN" dirty="0"/>
          </a:p>
        </p:txBody>
      </p:sp>
      <p:sp>
        <p:nvSpPr>
          <p:cNvPr id="6" name="Footer Placeholder 5"/>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7" name="Slide Number Placeholder 6"/>
          <p:cNvSpPr>
            <a:spLocks noGrp="1"/>
          </p:cNvSpPr>
          <p:nvPr>
            <p:ph type="sldNum" sz="quarter" idx="12"/>
          </p:nvPr>
        </p:nvSpPr>
        <p:spPr/>
        <p:txBody>
          <a:bodyPr/>
          <a:lstStyle>
            <a:extLst/>
          </a:lstStyle>
          <a:p>
            <a:fld id="{DD669B18-C415-4C5C-B098-3B211D6D1445}" type="slidenum">
              <a:rPr lang="en-IN" smtClean="0"/>
              <a:pPr/>
              <a:t>‹#›</a:t>
            </a:fld>
            <a:endParaRPr lang="en-IN"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73B2F43-5FAA-452C-ADA9-292729AE371F}" type="datetime1">
              <a:rPr lang="en-IN" smtClean="0"/>
              <a:pPr/>
              <a:t>16-08-2015</a:t>
            </a:fld>
            <a:endParaRPr lang="en-IN" dirty="0"/>
          </a:p>
        </p:txBody>
      </p:sp>
      <p:sp>
        <p:nvSpPr>
          <p:cNvPr id="8" name="Footer Placeholder 7"/>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9" name="Slide Number Placeholder 8"/>
          <p:cNvSpPr>
            <a:spLocks noGrp="1"/>
          </p:cNvSpPr>
          <p:nvPr>
            <p:ph type="sldNum" sz="quarter" idx="12"/>
          </p:nvPr>
        </p:nvSpPr>
        <p:spPr/>
        <p:txBody>
          <a:bodyPr/>
          <a:lstStyle>
            <a:extLst/>
          </a:lstStyle>
          <a:p>
            <a:fld id="{DD669B18-C415-4C5C-B098-3B211D6D1445}" type="slidenum">
              <a:rPr lang="en-IN" smtClean="0"/>
              <a:pPr/>
              <a:t>‹#›</a:t>
            </a:fld>
            <a:endParaRPr lang="en-IN"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E6DA646-B28C-4930-9985-C97CA46F74DB}" type="datetime1">
              <a:rPr lang="en-IN" smtClean="0"/>
              <a:pPr/>
              <a:t>16-08-2015</a:t>
            </a:fld>
            <a:endParaRPr lang="en-IN" dirty="0"/>
          </a:p>
        </p:txBody>
      </p:sp>
      <p:sp>
        <p:nvSpPr>
          <p:cNvPr id="4" name="Footer Placeholder 3"/>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5" name="Slide Number Placeholder 4"/>
          <p:cNvSpPr>
            <a:spLocks noGrp="1"/>
          </p:cNvSpPr>
          <p:nvPr>
            <p:ph type="sldNum" sz="quarter" idx="12"/>
          </p:nvPr>
        </p:nvSpPr>
        <p:spPr/>
        <p:txBody>
          <a:bodyPr/>
          <a:lstStyle>
            <a:extLst/>
          </a:lstStyle>
          <a:p>
            <a:fld id="{DD669B18-C415-4C5C-B098-3B211D6D1445}" type="slidenum">
              <a:rPr lang="en-IN" smtClean="0"/>
              <a:pPr/>
              <a:t>‹#›</a:t>
            </a:fld>
            <a:endParaRPr lang="en-IN"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8C79D00-C46A-459D-B030-E7750869F329}" type="datetime1">
              <a:rPr lang="en-IN" smtClean="0"/>
              <a:pPr/>
              <a:t>16-08-2015</a:t>
            </a:fld>
            <a:endParaRPr lang="en-IN" dirty="0"/>
          </a:p>
        </p:txBody>
      </p:sp>
      <p:sp>
        <p:nvSpPr>
          <p:cNvPr id="3" name="Footer Placeholder 2"/>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4" name="Slide Number Placeholder 3"/>
          <p:cNvSpPr>
            <a:spLocks noGrp="1"/>
          </p:cNvSpPr>
          <p:nvPr>
            <p:ph type="sldNum" sz="quarter" idx="12"/>
          </p:nvPr>
        </p:nvSpPr>
        <p:spPr/>
        <p:txBody>
          <a:bodyPr/>
          <a:lstStyle>
            <a:extLst/>
          </a:lstStyle>
          <a:p>
            <a:fld id="{DD669B18-C415-4C5C-B098-3B211D6D1445}"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53E8500-F2F1-4148-AA90-54B71B42B02F}" type="datetime1">
              <a:rPr lang="en-IN" smtClean="0"/>
              <a:pPr/>
              <a:t>16-08-2015</a:t>
            </a:fld>
            <a:endParaRPr lang="en-IN" dirty="0"/>
          </a:p>
        </p:txBody>
      </p:sp>
      <p:sp>
        <p:nvSpPr>
          <p:cNvPr id="6" name="Footer Placeholder 5"/>
          <p:cNvSpPr>
            <a:spLocks noGrp="1"/>
          </p:cNvSpPr>
          <p:nvPr>
            <p:ph type="ftr" sz="quarter" idx="11"/>
          </p:nvPr>
        </p:nvSpPr>
        <p:spPr/>
        <p:txBody>
          <a:bodyPr/>
          <a:lstStyle>
            <a:extLst/>
          </a:lstStyle>
          <a:p>
            <a:r>
              <a:rPr lang="en-IN" smtClean="0"/>
              <a:t>JIT International Forwarding Services Pvt Ltd</a:t>
            </a:r>
            <a:endParaRPr lang="en-IN" dirty="0"/>
          </a:p>
        </p:txBody>
      </p:sp>
      <p:sp>
        <p:nvSpPr>
          <p:cNvPr id="7" name="Slide Number Placeholder 6"/>
          <p:cNvSpPr>
            <a:spLocks noGrp="1"/>
          </p:cNvSpPr>
          <p:nvPr>
            <p:ph type="sldNum" sz="quarter" idx="12"/>
          </p:nvPr>
        </p:nvSpPr>
        <p:spPr/>
        <p:txBody>
          <a:bodyPr/>
          <a:lstStyle>
            <a:extLst/>
          </a:lstStyle>
          <a:p>
            <a:fld id="{DD669B18-C415-4C5C-B098-3B211D6D1445}" type="slidenum">
              <a:rPr lang="en-IN" smtClean="0"/>
              <a:pPr/>
              <a:t>‹#›</a:t>
            </a:fld>
            <a:endParaRPr lang="en-IN"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908B888-3D11-49E5-9CFB-6075833C4D8F}" type="datetime1">
              <a:rPr lang="en-IN" smtClean="0"/>
              <a:pPr/>
              <a:t>16-08-2015</a:t>
            </a:fld>
            <a:endParaRPr lang="en-IN"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IN" smtClean="0"/>
              <a:t>JIT International Forwarding Services Pvt Ltd</a:t>
            </a:r>
            <a:endParaRPr lang="en-IN"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D669B18-C415-4C5C-B098-3B211D6D1445}" type="slidenum">
              <a:rPr lang="en-IN" smtClean="0"/>
              <a:pPr/>
              <a:t>‹#›</a:t>
            </a:fld>
            <a:endParaRPr lang="en-IN"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2976946-BB90-4709-B80F-77E1CEEE471C}" type="datetime1">
              <a:rPr lang="en-IN" smtClean="0"/>
              <a:pPr/>
              <a:t>16-08-2015</a:t>
            </a:fld>
            <a:endParaRPr lang="en-IN"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IN" smtClean="0"/>
              <a:t>JIT International Forwarding Services Pvt Ltd</a:t>
            </a:r>
            <a:endParaRPr lang="en-IN"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D669B18-C415-4C5C-B098-3B211D6D1445}" type="slidenum">
              <a:rPr lang="en-IN" smtClean="0"/>
              <a:pPr/>
              <a:t>‹#›</a:t>
            </a:fld>
            <a:endParaRPr lang="en-IN"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2976946-BB90-4709-B80F-77E1CEEE471C}" type="datetime1">
              <a:rPr lang="en-IN" smtClean="0"/>
              <a:pPr/>
              <a:t>16-08-2015</a:t>
            </a:fld>
            <a:endParaRPr lang="en-IN"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IN" smtClean="0"/>
              <a:t>JIT International Forwarding Services Pvt Ltd</a:t>
            </a:r>
            <a:endParaRPr lang="en-IN"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D669B18-C415-4C5C-B098-3B211D6D1445}" type="slidenum">
              <a:rPr lang="en-IN" smtClean="0"/>
              <a:pPr/>
              <a:t>‹#›</a:t>
            </a:fld>
            <a:endParaRPr lang="en-IN"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23E9FB22-D799-46D2-868A-2B414BAA1583}" type="datetime1">
              <a:rPr lang="en-IN" smtClean="0"/>
              <a:pPr/>
              <a:t>16-08-2015</a:t>
            </a:fld>
            <a:endParaRPr lang="en-IN" dirty="0"/>
          </a:p>
        </p:txBody>
      </p:sp>
      <p:sp>
        <p:nvSpPr>
          <p:cNvPr id="6" name="Footer Placeholder 5"/>
          <p:cNvSpPr>
            <a:spLocks noGrp="1"/>
          </p:cNvSpPr>
          <p:nvPr>
            <p:ph type="ftr" sz="quarter" idx="11"/>
          </p:nvPr>
        </p:nvSpPr>
        <p:spPr/>
        <p:txBody>
          <a:bodyPr/>
          <a:lstStyle/>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r>
              <a:rPr lang="en-US" dirty="0" smtClean="0"/>
              <a:t>Petra Global Logistics Pvt . Ltd.</a:t>
            </a:r>
            <a:endParaRPr lang="en-IN" dirty="0"/>
          </a:p>
        </p:txBody>
      </p:sp>
      <p:sp>
        <p:nvSpPr>
          <p:cNvPr id="9" name="Slide Number Placeholder 8"/>
          <p:cNvSpPr>
            <a:spLocks noGrp="1"/>
          </p:cNvSpPr>
          <p:nvPr>
            <p:ph type="sldNum" sz="quarter" idx="12"/>
          </p:nvPr>
        </p:nvSpPr>
        <p:spPr/>
        <p:txBody>
          <a:bodyPr/>
          <a:lstStyle/>
          <a:p>
            <a:fld id="{DD669B18-C415-4C5C-B098-3B211D6D1445}" type="slidenum">
              <a:rPr lang="en-IN" smtClean="0"/>
              <a:pPr/>
              <a:t>1</a:t>
            </a:fld>
            <a:endParaRPr lang="en-IN" dirty="0"/>
          </a:p>
        </p:txBody>
      </p:sp>
      <p:pic>
        <p:nvPicPr>
          <p:cNvPr id="16387" name="Picture 3" descr="C:\Users\TSharma\Desktop\petra\logo.jpg"/>
          <p:cNvPicPr>
            <a:picLocks noChangeAspect="1" noChangeArrowheads="1"/>
          </p:cNvPicPr>
          <p:nvPr/>
        </p:nvPicPr>
        <p:blipFill>
          <a:blip r:embed="rId3" cstate="print"/>
          <a:srcRect/>
          <a:stretch>
            <a:fillRect/>
          </a:stretch>
        </p:blipFill>
        <p:spPr bwMode="auto">
          <a:xfrm>
            <a:off x="2411761" y="188640"/>
            <a:ext cx="4392488" cy="3960440"/>
          </a:xfrm>
          <a:prstGeom prst="rect">
            <a:avLst/>
          </a:prstGeom>
          <a:noFill/>
        </p:spPr>
      </p:pic>
      <p:sp>
        <p:nvSpPr>
          <p:cNvPr id="7" name="Rectangle 6"/>
          <p:cNvSpPr/>
          <p:nvPr/>
        </p:nvSpPr>
        <p:spPr>
          <a:xfrm>
            <a:off x="0" y="3424932"/>
            <a:ext cx="9144000" cy="2308324"/>
          </a:xfrm>
          <a:prstGeom prst="rect">
            <a:avLst/>
          </a:prstGeom>
          <a:noFill/>
        </p:spPr>
        <p:txBody>
          <a:bodyPr wrap="square" lIns="91440" tIns="45720" rIns="91440" bIns="45720">
            <a:spAutoFit/>
          </a:bodyPr>
          <a:lstStyle/>
          <a:p>
            <a:pPr algn="ctr"/>
            <a:r>
              <a:rPr lang="en-IN" sz="4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
            </a:r>
            <a:br>
              <a:rPr lang="en-IN" sz="4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br>
            <a:r>
              <a:rPr lang="en-IN" sz="4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Petra </a:t>
            </a:r>
            <a:r>
              <a:rPr lang="en-IN" sz="4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Global Logistics </a:t>
            </a:r>
            <a:br>
              <a:rPr lang="en-IN" sz="4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br>
            <a:r>
              <a:rPr lang="en-IN" sz="4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Pvt. Ltd.</a:t>
            </a:r>
            <a:endParaRPr lang="en-IN" sz="4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196752"/>
            <a:ext cx="8183880" cy="5472608"/>
          </a:xfrm>
        </p:spPr>
        <p:txBody>
          <a:bodyPr>
            <a:noAutofit/>
          </a:bodyPr>
          <a:lstStyle/>
          <a:p>
            <a:pPr algn="just"/>
            <a:r>
              <a:rPr lang="en-US" sz="2000" dirty="0" smtClean="0">
                <a:latin typeface="Arial" pitchFamily="34" charset="0"/>
                <a:ea typeface="Verdana" pitchFamily="34" charset="0"/>
                <a:cs typeface="Arial" pitchFamily="34" charset="0"/>
              </a:rPr>
              <a:t>We </a:t>
            </a:r>
            <a:r>
              <a:rPr lang="en-US" sz="2000" dirty="0" smtClean="0">
                <a:latin typeface="Arial" pitchFamily="34" charset="0"/>
                <a:ea typeface="Verdana" pitchFamily="34" charset="0"/>
                <a:cs typeface="Arial" pitchFamily="34" charset="0"/>
              </a:rPr>
              <a:t>provides world class custom clearance services to our clients.</a:t>
            </a:r>
          </a:p>
          <a:p>
            <a:pPr algn="just"/>
            <a:endParaRPr lang="en-US" sz="2000" dirty="0" smtClean="0">
              <a:latin typeface="Arial" pitchFamily="34" charset="0"/>
              <a:ea typeface="Verdana" pitchFamily="34" charset="0"/>
              <a:cs typeface="Arial" pitchFamily="34" charset="0"/>
            </a:endParaRPr>
          </a:p>
          <a:p>
            <a:pPr algn="just"/>
            <a:r>
              <a:rPr lang="en-US" sz="2000" dirty="0" smtClean="0">
                <a:latin typeface="Arial" pitchFamily="34" charset="0"/>
                <a:ea typeface="Verdana" pitchFamily="34" charset="0"/>
                <a:cs typeface="Arial" pitchFamily="34" charset="0"/>
              </a:rPr>
              <a:t>We take care of all essential and incentives documentation and get them prepared as per requirement of custom.</a:t>
            </a:r>
          </a:p>
          <a:p>
            <a:pPr algn="just"/>
            <a:endParaRPr lang="en-US" sz="2000" dirty="0" smtClean="0">
              <a:latin typeface="Arial" pitchFamily="34" charset="0"/>
              <a:ea typeface="Verdana" pitchFamily="34" charset="0"/>
              <a:cs typeface="Arial" pitchFamily="34" charset="0"/>
            </a:endParaRPr>
          </a:p>
          <a:p>
            <a:pPr algn="just"/>
            <a:r>
              <a:rPr lang="en-US" sz="2000" dirty="0" smtClean="0">
                <a:latin typeface="Arial" pitchFamily="34" charset="0"/>
                <a:ea typeface="Verdana" pitchFamily="34" charset="0"/>
                <a:cs typeface="Arial" pitchFamily="34" charset="0"/>
              </a:rPr>
              <a:t>Through excellent information systems &amp; good communication, we  are able to provide hassle free and quick custom clearance for clients engaged in export &amp; import</a:t>
            </a:r>
            <a:r>
              <a:rPr lang="en-US" sz="2000" dirty="0" smtClean="0">
                <a:latin typeface="Arial" pitchFamily="34" charset="0"/>
                <a:ea typeface="Verdana" pitchFamily="34" charset="0"/>
                <a:cs typeface="Arial" pitchFamily="34" charset="0"/>
              </a:rPr>
              <a:t>.</a:t>
            </a:r>
          </a:p>
          <a:p>
            <a:pPr algn="just"/>
            <a:endParaRPr lang="en-US" sz="2000" dirty="0" smtClean="0">
              <a:latin typeface="Arial" pitchFamily="34" charset="0"/>
              <a:ea typeface="Verdana" pitchFamily="34" charset="0"/>
              <a:cs typeface="Arial" pitchFamily="34" charset="0"/>
            </a:endParaRPr>
          </a:p>
          <a:p>
            <a:pPr algn="just"/>
            <a:r>
              <a:rPr lang="en-US" sz="2000" dirty="0" smtClean="0">
                <a:latin typeface="Arial" charset="0"/>
                <a:cs typeface="Arial" charset="0"/>
              </a:rPr>
              <a:t>In addition to our customs clearance services, we will always suggest the most efficient Liners / Airlines at the best competitive rates. Presenting all the possible alternatives is second nature to us </a:t>
            </a:r>
          </a:p>
          <a:p>
            <a:pPr algn="just"/>
            <a:endParaRPr lang="en-US" sz="2400" dirty="0" smtClean="0">
              <a:latin typeface="Arial" pitchFamily="34" charset="0"/>
              <a:ea typeface="Verdana" pitchFamily="34" charset="0"/>
              <a:cs typeface="Arial" pitchFamily="34" charset="0"/>
            </a:endParaRPr>
          </a:p>
          <a:p>
            <a:endParaRPr lang="en-US" sz="2400" dirty="0" smtClean="0">
              <a:latin typeface="Arial" pitchFamily="34" charset="0"/>
              <a:cs typeface="Arial" pitchFamily="34" charset="0"/>
            </a:endParaRPr>
          </a:p>
          <a:p>
            <a:pPr>
              <a:buNone/>
            </a:pPr>
            <a:r>
              <a:rPr lang="en-US" sz="2400" dirty="0" smtClean="0">
                <a:latin typeface="Arial" pitchFamily="34" charset="0"/>
                <a:cs typeface="Arial" pitchFamily="34" charset="0"/>
              </a:rPr>
              <a:t> </a:t>
            </a:r>
            <a:endParaRPr lang="en-IN" sz="2400" dirty="0" smtClean="0">
              <a:latin typeface="Arial" pitchFamily="34" charset="0"/>
              <a:cs typeface="Arial" pitchFamily="34" charset="0"/>
            </a:endParaRPr>
          </a:p>
          <a:p>
            <a:endParaRPr lang="en-IN" sz="2400" dirty="0">
              <a:latin typeface="Arial" pitchFamily="34" charset="0"/>
              <a:cs typeface="Arial" pitchFamily="34" charset="0"/>
            </a:endParaRPr>
          </a:p>
        </p:txBody>
      </p:sp>
      <p:sp>
        <p:nvSpPr>
          <p:cNvPr id="4" name="Date Placeholder 3"/>
          <p:cNvSpPr>
            <a:spLocks noGrp="1"/>
          </p:cNvSpPr>
          <p:nvPr>
            <p:ph type="dt" sz="half" idx="10"/>
          </p:nvPr>
        </p:nvSpPr>
        <p:spPr>
          <a:xfrm>
            <a:off x="7524328" y="6492875"/>
            <a:ext cx="1205880" cy="365125"/>
          </a:xfrm>
        </p:spPr>
        <p:txBody>
          <a:bodyPr/>
          <a:lstStyle/>
          <a:p>
            <a:fld id="{8C9142D3-8345-4992-8902-30528E24F370}" type="datetime1">
              <a:rPr lang="en-IN" smtClean="0"/>
              <a:pPr/>
              <a:t>16-08-2015</a:t>
            </a:fld>
            <a:endParaRPr lang="en-IN" dirty="0"/>
          </a:p>
        </p:txBody>
      </p:sp>
      <p:sp>
        <p:nvSpPr>
          <p:cNvPr id="5" name="Footer Placeholder 4"/>
          <p:cNvSpPr>
            <a:spLocks noGrp="1"/>
          </p:cNvSpPr>
          <p:nvPr>
            <p:ph type="ftr" sz="quarter" idx="11"/>
          </p:nvPr>
        </p:nvSpPr>
        <p:spPr>
          <a:xfrm>
            <a:off x="4788024" y="6425951"/>
            <a:ext cx="2552192" cy="432049"/>
          </a:xfrm>
        </p:spPr>
        <p:txBody>
          <a:bodyPr/>
          <a:lstStyle/>
          <a:p>
            <a:pPr algn="l"/>
            <a:r>
              <a:rPr lang="en-US" dirty="0" smtClean="0"/>
              <a:t>Petra Global Logistics Pvt . Ltd.</a:t>
            </a:r>
            <a:endParaRPr lang="en-IN" dirty="0"/>
          </a:p>
        </p:txBody>
      </p:sp>
      <p:sp>
        <p:nvSpPr>
          <p:cNvPr id="6" name="Slide Number Placeholder 5"/>
          <p:cNvSpPr>
            <a:spLocks noGrp="1"/>
          </p:cNvSpPr>
          <p:nvPr>
            <p:ph type="sldNum" sz="quarter" idx="12"/>
          </p:nvPr>
        </p:nvSpPr>
        <p:spPr/>
        <p:txBody>
          <a:bodyPr/>
          <a:lstStyle/>
          <a:p>
            <a:fld id="{DD669B18-C415-4C5C-B098-3B211D6D1445}" type="slidenum">
              <a:rPr lang="en-IN" smtClean="0"/>
              <a:pPr/>
              <a:t>10</a:t>
            </a:fld>
            <a:endParaRPr lang="en-IN" dirty="0"/>
          </a:p>
        </p:txBody>
      </p:sp>
      <p:sp>
        <p:nvSpPr>
          <p:cNvPr id="8" name="Rectangle 7"/>
          <p:cNvSpPr/>
          <p:nvPr/>
        </p:nvSpPr>
        <p:spPr>
          <a:xfrm>
            <a:off x="755576" y="548680"/>
            <a:ext cx="6408712" cy="584775"/>
          </a:xfrm>
          <a:prstGeom prst="rect">
            <a:avLst/>
          </a:prstGeom>
        </p:spPr>
        <p:txBody>
          <a:bodyPr wrap="square">
            <a:spAutoFit/>
          </a:bodyPr>
          <a:lstStyle/>
          <a:p>
            <a:r>
              <a:rPr lang="en-IN" sz="3200" b="1" dirty="0" smtClean="0">
                <a:solidFill>
                  <a:srgbClr val="0000CC"/>
                </a:solidFill>
                <a:latin typeface="Arial" pitchFamily="34" charset="0"/>
                <a:cs typeface="Arial" pitchFamily="34" charset="0"/>
              </a:rPr>
              <a:t>Custom Clearance </a:t>
            </a:r>
            <a:endParaRPr lang="en-IN" sz="32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4464496"/>
          </a:xfrm>
        </p:spPr>
        <p:txBody>
          <a:bodyPr>
            <a:noAutofit/>
          </a:bodyPr>
          <a:lstStyle/>
          <a:p>
            <a:pPr algn="just" defTabSz="1014413">
              <a:defRPr/>
            </a:pPr>
            <a:r>
              <a:rPr lang="en-US" sz="2000" kern="0" dirty="0" smtClean="0">
                <a:effectLst>
                  <a:outerShdw blurRad="38100" dist="38100" dir="2700000" algn="tl">
                    <a:srgbClr val="C0C0C0"/>
                  </a:outerShdw>
                </a:effectLst>
                <a:latin typeface="Arial" pitchFamily="34" charset="0"/>
                <a:cs typeface="Arial" pitchFamily="34" charset="0"/>
              </a:rPr>
              <a:t>Mr. Tara Sharma - Director </a:t>
            </a:r>
            <a:endParaRPr lang="en-US" sz="2000" kern="0" dirty="0" smtClean="0">
              <a:effectLst>
                <a:outerShdw blurRad="38100" dist="38100" dir="2700000" algn="tl">
                  <a:srgbClr val="C0C0C0"/>
                </a:outerShdw>
              </a:effectLst>
              <a:latin typeface="Arial" pitchFamily="34" charset="0"/>
              <a:cs typeface="Arial" pitchFamily="34" charset="0"/>
            </a:endParaRPr>
          </a:p>
          <a:p>
            <a:pPr algn="just" defTabSz="1014413">
              <a:defRPr/>
            </a:pPr>
            <a:endParaRPr lang="en-US" sz="2000" kern="0" dirty="0" smtClean="0">
              <a:effectLst>
                <a:outerShdw blurRad="38100" dist="38100" dir="2700000" algn="tl">
                  <a:srgbClr val="C0C0C0"/>
                </a:outerShdw>
              </a:effectLst>
              <a:latin typeface="Arial" pitchFamily="34" charset="0"/>
              <a:cs typeface="Arial" pitchFamily="34" charset="0"/>
            </a:endParaRPr>
          </a:p>
          <a:p>
            <a:pPr algn="just" defTabSz="1014413">
              <a:defRPr/>
            </a:pPr>
            <a:r>
              <a:rPr lang="en-US" sz="2000" kern="0" dirty="0" smtClean="0">
                <a:effectLst>
                  <a:outerShdw blurRad="38100" dist="38100" dir="2700000" algn="tl">
                    <a:srgbClr val="C0C0C0"/>
                  </a:outerShdw>
                </a:effectLst>
                <a:latin typeface="Arial" pitchFamily="34" charset="0"/>
                <a:cs typeface="Arial" pitchFamily="34" charset="0"/>
              </a:rPr>
              <a:t>Mr. Danish </a:t>
            </a:r>
            <a:r>
              <a:rPr lang="en-US" sz="2000" kern="0" dirty="0" err="1" smtClean="0">
                <a:effectLst>
                  <a:outerShdw blurRad="38100" dist="38100" dir="2700000" algn="tl">
                    <a:srgbClr val="C0C0C0"/>
                  </a:outerShdw>
                </a:effectLst>
                <a:latin typeface="Arial" pitchFamily="34" charset="0"/>
                <a:cs typeface="Arial" pitchFamily="34" charset="0"/>
              </a:rPr>
              <a:t>Laeiq</a:t>
            </a:r>
            <a:r>
              <a:rPr lang="en-US" sz="2000" kern="0" dirty="0" smtClean="0">
                <a:effectLst>
                  <a:outerShdw blurRad="38100" dist="38100" dir="2700000" algn="tl">
                    <a:srgbClr val="C0C0C0"/>
                  </a:outerShdw>
                </a:effectLst>
                <a:latin typeface="Arial" pitchFamily="34" charset="0"/>
                <a:cs typeface="Arial" pitchFamily="34" charset="0"/>
              </a:rPr>
              <a:t> - Director </a:t>
            </a:r>
          </a:p>
          <a:p>
            <a:pPr algn="just" defTabSz="1014413">
              <a:buNone/>
              <a:defRPr/>
            </a:pPr>
            <a:r>
              <a:rPr lang="en-US" sz="2000" kern="0" dirty="0" smtClean="0">
                <a:effectLst>
                  <a:outerShdw blurRad="38100" dist="38100" dir="2700000" algn="tl">
                    <a:srgbClr val="C0C0C0"/>
                  </a:outerShdw>
                </a:effectLst>
                <a:latin typeface="Arial" pitchFamily="34" charset="0"/>
                <a:cs typeface="Arial" pitchFamily="34" charset="0"/>
              </a:rPr>
              <a:t>	</a:t>
            </a:r>
            <a:endParaRPr lang="en-US" sz="2000" kern="0" dirty="0" smtClean="0">
              <a:effectLst>
                <a:outerShdw blurRad="38100" dist="38100" dir="2700000" algn="tl">
                  <a:srgbClr val="C0C0C0"/>
                </a:outerShdw>
              </a:effectLst>
              <a:latin typeface="Arial" pitchFamily="34" charset="0"/>
              <a:cs typeface="Arial" pitchFamily="34" charset="0"/>
            </a:endParaRPr>
          </a:p>
          <a:p>
            <a:pPr algn="just" defTabSz="1014413">
              <a:defRPr/>
            </a:pPr>
            <a:r>
              <a:rPr lang="en-US" sz="2000" kern="0" dirty="0" smtClean="0">
                <a:effectLst>
                  <a:outerShdw blurRad="38100" dist="38100" dir="2700000" algn="tl">
                    <a:srgbClr val="C0C0C0"/>
                  </a:outerShdw>
                </a:effectLst>
                <a:latin typeface="Arial" pitchFamily="34" charset="0"/>
                <a:cs typeface="Arial" pitchFamily="34" charset="0"/>
              </a:rPr>
              <a:t>Mr. Rajesh </a:t>
            </a:r>
            <a:r>
              <a:rPr lang="en-US" sz="2000" kern="0" dirty="0" err="1" smtClean="0">
                <a:effectLst>
                  <a:outerShdw blurRad="38100" dist="38100" dir="2700000" algn="tl">
                    <a:srgbClr val="C0C0C0"/>
                  </a:outerShdw>
                </a:effectLst>
                <a:latin typeface="Arial" pitchFamily="34" charset="0"/>
                <a:cs typeface="Arial" pitchFamily="34" charset="0"/>
              </a:rPr>
              <a:t>Morya</a:t>
            </a:r>
            <a:r>
              <a:rPr lang="en-US" sz="2000" kern="0" dirty="0" smtClean="0">
                <a:effectLst>
                  <a:outerShdw blurRad="38100" dist="38100" dir="2700000" algn="tl">
                    <a:srgbClr val="C0C0C0"/>
                  </a:outerShdw>
                </a:effectLst>
                <a:latin typeface="Arial" pitchFamily="34" charset="0"/>
                <a:cs typeface="Arial" pitchFamily="34" charset="0"/>
              </a:rPr>
              <a:t> - Finance Manager</a:t>
            </a:r>
            <a:endParaRPr lang="en-US" sz="2000" kern="0" dirty="0" smtClean="0">
              <a:effectLst>
                <a:outerShdw blurRad="38100" dist="38100" dir="2700000" algn="tl">
                  <a:srgbClr val="C0C0C0"/>
                </a:outerShdw>
              </a:effectLst>
              <a:latin typeface="Arial" pitchFamily="34" charset="0"/>
              <a:cs typeface="Arial" pitchFamily="34" charset="0"/>
            </a:endParaRPr>
          </a:p>
          <a:p>
            <a:pPr algn="just" defTabSz="1014413">
              <a:defRPr/>
            </a:pPr>
            <a:endParaRPr lang="en-US" sz="2000" kern="0" dirty="0" smtClean="0">
              <a:effectLst>
                <a:outerShdw blurRad="38100" dist="38100" dir="2700000" algn="tl">
                  <a:srgbClr val="C0C0C0"/>
                </a:outerShdw>
              </a:effectLst>
              <a:latin typeface="Arial" pitchFamily="34" charset="0"/>
              <a:cs typeface="Arial" pitchFamily="34" charset="0"/>
            </a:endParaRPr>
          </a:p>
          <a:p>
            <a:pPr algn="just" defTabSz="1014413">
              <a:defRPr/>
            </a:pPr>
            <a:r>
              <a:rPr lang="en-US" sz="2000" kern="0" dirty="0" smtClean="0">
                <a:effectLst>
                  <a:outerShdw blurRad="38100" dist="38100" dir="2700000" algn="tl">
                    <a:srgbClr val="C0C0C0"/>
                  </a:outerShdw>
                </a:effectLst>
                <a:latin typeface="Arial" pitchFamily="34" charset="0"/>
                <a:cs typeface="Arial" pitchFamily="34" charset="0"/>
              </a:rPr>
              <a:t>Mr</a:t>
            </a:r>
            <a:r>
              <a:rPr lang="en-US" sz="2000" kern="0" dirty="0" smtClean="0">
                <a:effectLst>
                  <a:outerShdw blurRad="38100" dist="38100" dir="2700000" algn="tl">
                    <a:srgbClr val="C0C0C0"/>
                  </a:outerShdw>
                </a:effectLst>
                <a:latin typeface="Arial" pitchFamily="34" charset="0"/>
                <a:cs typeface="Arial" pitchFamily="34" charset="0"/>
              </a:rPr>
              <a:t>. Kishore Bhatt - Manager Operations – Air Freight </a:t>
            </a:r>
            <a:endParaRPr lang="en-US" sz="2000" kern="0" dirty="0" smtClean="0">
              <a:effectLst>
                <a:outerShdw blurRad="38100" dist="38100" dir="2700000" algn="tl">
                  <a:srgbClr val="C0C0C0"/>
                </a:outerShdw>
              </a:effectLst>
              <a:latin typeface="Arial" pitchFamily="34" charset="0"/>
              <a:cs typeface="Arial" pitchFamily="34" charset="0"/>
            </a:endParaRPr>
          </a:p>
          <a:p>
            <a:pPr algn="just" defTabSz="1014413">
              <a:defRPr/>
            </a:pPr>
            <a:endParaRPr lang="en-US" sz="2000" kern="0" dirty="0" smtClean="0">
              <a:effectLst>
                <a:outerShdw blurRad="38100" dist="38100" dir="2700000" algn="tl">
                  <a:srgbClr val="C0C0C0"/>
                </a:outerShdw>
              </a:effectLst>
              <a:latin typeface="Arial" pitchFamily="34" charset="0"/>
              <a:cs typeface="Arial" pitchFamily="34" charset="0"/>
            </a:endParaRPr>
          </a:p>
          <a:p>
            <a:pPr algn="just" defTabSz="1014413">
              <a:defRPr/>
            </a:pPr>
            <a:r>
              <a:rPr lang="en-US" sz="2000" kern="0" dirty="0" smtClean="0">
                <a:effectLst>
                  <a:outerShdw blurRad="38100" dist="38100" dir="2700000" algn="tl">
                    <a:srgbClr val="C0C0C0"/>
                  </a:outerShdw>
                </a:effectLst>
                <a:latin typeface="Arial" pitchFamily="34" charset="0"/>
                <a:cs typeface="Arial" pitchFamily="34" charset="0"/>
              </a:rPr>
              <a:t>Mr.Shahnawaz    -  Manager Operations – Sea Freight </a:t>
            </a:r>
            <a:endParaRPr lang="en-US" sz="2000" kern="0" dirty="0" smtClean="0">
              <a:effectLst>
                <a:outerShdw blurRad="38100" dist="38100" dir="2700000" algn="tl">
                  <a:srgbClr val="C0C0C0"/>
                </a:outerShdw>
              </a:effectLst>
              <a:latin typeface="Arial" pitchFamily="34" charset="0"/>
              <a:cs typeface="Arial" pitchFamily="34" charset="0"/>
            </a:endParaRPr>
          </a:p>
          <a:p>
            <a:pPr algn="just" defTabSz="1014413">
              <a:defRPr/>
            </a:pPr>
            <a:endParaRPr lang="en-US" sz="2000" kern="0" dirty="0" smtClean="0">
              <a:effectLst>
                <a:outerShdw blurRad="38100" dist="38100" dir="2700000" algn="tl">
                  <a:srgbClr val="C0C0C0"/>
                </a:outerShdw>
              </a:effectLst>
              <a:latin typeface="Arial" pitchFamily="34" charset="0"/>
              <a:cs typeface="Arial" pitchFamily="34" charset="0"/>
            </a:endParaRPr>
          </a:p>
          <a:p>
            <a:pPr algn="just" defTabSz="1014413">
              <a:defRPr/>
            </a:pPr>
            <a:r>
              <a:rPr lang="en-US" sz="2000" kern="0" dirty="0" smtClean="0">
                <a:effectLst>
                  <a:outerShdw blurRad="38100" dist="38100" dir="2700000" algn="tl">
                    <a:srgbClr val="C0C0C0"/>
                  </a:outerShdw>
                </a:effectLst>
                <a:latin typeface="Arial" pitchFamily="34" charset="0"/>
                <a:cs typeface="Arial" pitchFamily="34" charset="0"/>
              </a:rPr>
              <a:t>Mr. </a:t>
            </a:r>
            <a:r>
              <a:rPr lang="en-US" sz="2000" kern="0" dirty="0" err="1" smtClean="0">
                <a:effectLst>
                  <a:outerShdw blurRad="38100" dist="38100" dir="2700000" algn="tl">
                    <a:srgbClr val="C0C0C0"/>
                  </a:outerShdw>
                </a:effectLst>
                <a:latin typeface="Arial" pitchFamily="34" charset="0"/>
                <a:cs typeface="Arial" pitchFamily="34" charset="0"/>
              </a:rPr>
              <a:t>Viaksh</a:t>
            </a:r>
            <a:r>
              <a:rPr lang="en-US" sz="2000" kern="0" dirty="0" smtClean="0">
                <a:effectLst>
                  <a:outerShdw blurRad="38100" dist="38100" dir="2700000" algn="tl">
                    <a:srgbClr val="C0C0C0"/>
                  </a:outerShdw>
                </a:effectLst>
                <a:latin typeface="Arial" pitchFamily="34" charset="0"/>
                <a:cs typeface="Arial" pitchFamily="34" charset="0"/>
              </a:rPr>
              <a:t> Kumar -  Co-</a:t>
            </a:r>
            <a:r>
              <a:rPr lang="en-US" sz="2000" kern="0" dirty="0" err="1" smtClean="0">
                <a:effectLst>
                  <a:outerShdw blurRad="38100" dist="38100" dir="2700000" algn="tl">
                    <a:srgbClr val="C0C0C0"/>
                  </a:outerShdw>
                </a:effectLst>
                <a:latin typeface="Arial" pitchFamily="34" charset="0"/>
                <a:cs typeface="Arial" pitchFamily="34" charset="0"/>
              </a:rPr>
              <a:t>ordinatior</a:t>
            </a:r>
            <a:r>
              <a:rPr lang="en-US" sz="2000" kern="0" dirty="0" smtClean="0">
                <a:effectLst>
                  <a:outerShdw blurRad="38100" dist="38100" dir="2700000" algn="tl">
                    <a:srgbClr val="C0C0C0"/>
                  </a:outerShdw>
                </a:effectLst>
                <a:latin typeface="Arial" pitchFamily="34" charset="0"/>
                <a:cs typeface="Arial" pitchFamily="34" charset="0"/>
              </a:rPr>
              <a:t> </a:t>
            </a:r>
            <a:endParaRPr lang="en-US" sz="2000" kern="0" dirty="0" smtClean="0">
              <a:effectLst>
                <a:outerShdw blurRad="38100" dist="38100" dir="2700000" algn="tl">
                  <a:srgbClr val="C0C0C0"/>
                </a:outerShdw>
              </a:effectLst>
              <a:latin typeface="Arial" pitchFamily="34" charset="0"/>
              <a:cs typeface="Arial" pitchFamily="34" charset="0"/>
            </a:endParaRPr>
          </a:p>
          <a:p>
            <a:pPr algn="just" defTabSz="1014413">
              <a:defRPr/>
            </a:pPr>
            <a:endParaRPr lang="en-US" sz="2000" kern="0" dirty="0" smtClean="0">
              <a:effectLst>
                <a:outerShdw blurRad="38100" dist="38100" dir="2700000" algn="tl">
                  <a:srgbClr val="C0C0C0"/>
                </a:outerShdw>
              </a:effectLst>
              <a:latin typeface="Arial" pitchFamily="34" charset="0"/>
              <a:cs typeface="Arial" pitchFamily="34" charset="0"/>
            </a:endParaRPr>
          </a:p>
          <a:p>
            <a:pPr algn="just">
              <a:buNone/>
            </a:pPr>
            <a:endParaRPr lang="en-IN" sz="20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8C9142D3-8345-4992-8902-30528E24F370}" type="datetime1">
              <a:rPr lang="en-IN" smtClean="0"/>
              <a:pPr/>
              <a:t>16-08-2015</a:t>
            </a:fld>
            <a:endParaRPr lang="en-IN" dirty="0"/>
          </a:p>
        </p:txBody>
      </p:sp>
      <p:sp>
        <p:nvSpPr>
          <p:cNvPr id="4" name="Footer Placeholder 3"/>
          <p:cNvSpPr>
            <a:spLocks noGrp="1"/>
          </p:cNvSpPr>
          <p:nvPr>
            <p:ph type="ftr" sz="quarter" idx="11"/>
          </p:nvPr>
        </p:nvSpPr>
        <p:spPr/>
        <p:txBody>
          <a:bodyPr/>
          <a:lstStyle/>
          <a:p>
            <a:r>
              <a:rPr lang="en-IN" dirty="0" smtClean="0"/>
              <a:t>Petra Global Logistics Pvt Ltd</a:t>
            </a:r>
            <a:endParaRPr lang="en-IN" dirty="0"/>
          </a:p>
        </p:txBody>
      </p:sp>
      <p:sp>
        <p:nvSpPr>
          <p:cNvPr id="5" name="Slide Number Placeholder 4"/>
          <p:cNvSpPr>
            <a:spLocks noGrp="1"/>
          </p:cNvSpPr>
          <p:nvPr>
            <p:ph type="sldNum" sz="quarter" idx="12"/>
          </p:nvPr>
        </p:nvSpPr>
        <p:spPr/>
        <p:txBody>
          <a:bodyPr/>
          <a:lstStyle/>
          <a:p>
            <a:fld id="{DD669B18-C415-4C5C-B098-3B211D6D1445}" type="slidenum">
              <a:rPr lang="en-IN" smtClean="0"/>
              <a:pPr/>
              <a:t>11</a:t>
            </a:fld>
            <a:endParaRPr lang="en-IN" dirty="0"/>
          </a:p>
        </p:txBody>
      </p:sp>
      <p:sp>
        <p:nvSpPr>
          <p:cNvPr id="6" name="Title 5"/>
          <p:cNvSpPr>
            <a:spLocks noGrp="1"/>
          </p:cNvSpPr>
          <p:nvPr>
            <p:ph type="title"/>
          </p:nvPr>
        </p:nvSpPr>
        <p:spPr/>
        <p:txBody>
          <a:bodyPr>
            <a:normAutofit/>
          </a:bodyPr>
          <a:lstStyle/>
          <a:p>
            <a:r>
              <a:rPr lang="en-US" sz="3200" b="0" dirty="0" smtClean="0">
                <a:solidFill>
                  <a:srgbClr val="0000CC"/>
                </a:solidFill>
                <a:latin typeface="Arial" pitchFamily="34" charset="0"/>
                <a:cs typeface="Arial" pitchFamily="34" charset="0"/>
              </a:rPr>
              <a:t>Management Team</a:t>
            </a:r>
            <a:endParaRPr lang="en-IN" sz="3200" b="0" dirty="0">
              <a:solidFill>
                <a:srgbClr val="0000CC"/>
              </a:solidFill>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308304" y="6492875"/>
            <a:ext cx="2286000" cy="365125"/>
          </a:xfrm>
        </p:spPr>
        <p:txBody>
          <a:bodyPr/>
          <a:lstStyle/>
          <a:p>
            <a:fld id="{8C9142D3-8345-4992-8902-30528E24F370}" type="datetime1">
              <a:rPr lang="en-IN" smtClean="0"/>
              <a:pPr/>
              <a:t>16-08-2015</a:t>
            </a:fld>
            <a:endParaRPr lang="en-IN" dirty="0"/>
          </a:p>
        </p:txBody>
      </p:sp>
      <p:sp>
        <p:nvSpPr>
          <p:cNvPr id="5" name="Footer Placeholder 4"/>
          <p:cNvSpPr>
            <a:spLocks noGrp="1"/>
          </p:cNvSpPr>
          <p:nvPr>
            <p:ph type="ftr" sz="quarter" idx="11"/>
          </p:nvPr>
        </p:nvSpPr>
        <p:spPr>
          <a:xfrm>
            <a:off x="4644008" y="6425953"/>
            <a:ext cx="2912232" cy="432047"/>
          </a:xfrm>
        </p:spPr>
        <p:txBody>
          <a:bodyPr/>
          <a:lstStyle/>
          <a:p>
            <a:pPr algn="l"/>
            <a:r>
              <a:rPr lang="en-US" dirty="0" smtClean="0"/>
              <a:t>Petra Global Logistics Pvt . Ltd.</a:t>
            </a:r>
            <a:endParaRPr lang="en-IN" dirty="0"/>
          </a:p>
        </p:txBody>
      </p:sp>
      <p:sp>
        <p:nvSpPr>
          <p:cNvPr id="6" name="Slide Number Placeholder 5"/>
          <p:cNvSpPr>
            <a:spLocks noGrp="1"/>
          </p:cNvSpPr>
          <p:nvPr>
            <p:ph type="sldNum" sz="quarter" idx="12"/>
          </p:nvPr>
        </p:nvSpPr>
        <p:spPr/>
        <p:txBody>
          <a:bodyPr/>
          <a:lstStyle/>
          <a:p>
            <a:fld id="{DD669B18-C415-4C5C-B098-3B211D6D1445}" type="slidenum">
              <a:rPr lang="en-IN" smtClean="0"/>
              <a:pPr/>
              <a:t>12</a:t>
            </a:fld>
            <a:endParaRPr lang="en-IN" dirty="0"/>
          </a:p>
        </p:txBody>
      </p:sp>
      <p:pic>
        <p:nvPicPr>
          <p:cNvPr id="2049" name="Picture 1" descr="C:\Users\TSharma\Desktop\petra\logo3.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Rectangle 6"/>
          <p:cNvSpPr/>
          <p:nvPr/>
        </p:nvSpPr>
        <p:spPr>
          <a:xfrm>
            <a:off x="1331640" y="5541039"/>
            <a:ext cx="6477415" cy="1200329"/>
          </a:xfrm>
          <a:prstGeom prst="rect">
            <a:avLst/>
          </a:prstGeom>
          <a:noFill/>
        </p:spPr>
        <p:txBody>
          <a:bodyPr wrap="none" lIns="91440" tIns="45720" rIns="91440" bIns="45720">
            <a:spAutoFit/>
          </a:bodyPr>
          <a:lstStyle/>
          <a:p>
            <a:pPr algn="ctr"/>
            <a:r>
              <a:rPr lang="en-US" sz="7200" b="1" i="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Thank You ! 	</a:t>
            </a:r>
            <a:endParaRPr lang="en-IN" sz="7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00808"/>
            <a:ext cx="8229600" cy="4464496"/>
          </a:xfrm>
        </p:spPr>
        <p:txBody>
          <a:bodyPr>
            <a:normAutofit fontScale="55000" lnSpcReduction="20000"/>
          </a:bodyPr>
          <a:lstStyle/>
          <a:p>
            <a:pPr algn="just"/>
            <a:endParaRPr lang="en-IN" sz="2900" dirty="0" smtClean="0">
              <a:latin typeface="Arial" pitchFamily="34" charset="0"/>
              <a:cs typeface="Arial" pitchFamily="34" charset="0"/>
            </a:endParaRPr>
          </a:p>
          <a:p>
            <a:pPr algn="just"/>
            <a:r>
              <a:rPr lang="en-IN" sz="3600" b="1" dirty="0" smtClean="0">
                <a:latin typeface="Arial" pitchFamily="34" charset="0"/>
                <a:cs typeface="Arial" pitchFamily="34" charset="0"/>
              </a:rPr>
              <a:t>Petra Global</a:t>
            </a:r>
            <a:r>
              <a:rPr lang="en-IN" sz="3600" dirty="0" smtClean="0">
                <a:latin typeface="Arial" pitchFamily="34" charset="0"/>
                <a:cs typeface="Arial" pitchFamily="34" charset="0"/>
              </a:rPr>
              <a:t> </a:t>
            </a:r>
            <a:r>
              <a:rPr lang="en-IN" sz="3600" b="1" dirty="0" smtClean="0">
                <a:latin typeface="Arial" pitchFamily="34" charset="0"/>
                <a:cs typeface="Arial" pitchFamily="34" charset="0"/>
              </a:rPr>
              <a:t>Logistics </a:t>
            </a:r>
            <a:r>
              <a:rPr lang="en-IN" sz="3600" dirty="0" smtClean="0">
                <a:latin typeface="Arial" pitchFamily="34" charset="0"/>
                <a:cs typeface="Arial" pitchFamily="34" charset="0"/>
              </a:rPr>
              <a:t>is wholly a International Freight forwarding company managed by a team of professionals who are dedicated and sincere to responding to customers demands. </a:t>
            </a:r>
          </a:p>
          <a:p>
            <a:pPr algn="just"/>
            <a:endParaRPr lang="en-IN" sz="3600" dirty="0" smtClean="0">
              <a:latin typeface="Arial" pitchFamily="34" charset="0"/>
              <a:cs typeface="Arial" pitchFamily="34" charset="0"/>
            </a:endParaRPr>
          </a:p>
          <a:p>
            <a:pPr algn="just"/>
            <a:r>
              <a:rPr lang="en-IN" sz="3600" dirty="0" smtClean="0">
                <a:latin typeface="Arial" pitchFamily="34" charset="0"/>
                <a:cs typeface="Arial" pitchFamily="34" charset="0"/>
              </a:rPr>
              <a:t>We offer professional and personalised services in all international trading process which results Time and Cost saving for our customers.</a:t>
            </a:r>
          </a:p>
          <a:p>
            <a:pPr algn="just"/>
            <a:endParaRPr lang="en-IN" sz="3600" dirty="0" smtClean="0">
              <a:latin typeface="Arial" pitchFamily="34" charset="0"/>
              <a:cs typeface="Arial" pitchFamily="34" charset="0"/>
            </a:endParaRPr>
          </a:p>
          <a:p>
            <a:pPr algn="just"/>
            <a:r>
              <a:rPr lang="en-IN" sz="3600" b="1" dirty="0" smtClean="0">
                <a:latin typeface="Arial" pitchFamily="34" charset="0"/>
                <a:cs typeface="Arial" pitchFamily="34" charset="0"/>
              </a:rPr>
              <a:t>Petra Global</a:t>
            </a:r>
            <a:r>
              <a:rPr lang="en-IN" sz="3600" dirty="0" smtClean="0">
                <a:latin typeface="Arial" pitchFamily="34" charset="0"/>
                <a:cs typeface="Arial" pitchFamily="34" charset="0"/>
              </a:rPr>
              <a:t> </a:t>
            </a:r>
            <a:r>
              <a:rPr lang="en-IN" sz="3600" b="1" dirty="0" smtClean="0">
                <a:latin typeface="Arial" pitchFamily="34" charset="0"/>
                <a:cs typeface="Arial" pitchFamily="34" charset="0"/>
              </a:rPr>
              <a:t>Logistics </a:t>
            </a:r>
            <a:r>
              <a:rPr lang="en-IN" sz="3600" dirty="0" smtClean="0">
                <a:latin typeface="Arial" pitchFamily="34" charset="0"/>
                <a:cs typeface="Arial" pitchFamily="34" charset="0"/>
              </a:rPr>
              <a:t>has built an international Import and Export logistics network that offers Shipping and Logistics services world wide.</a:t>
            </a:r>
          </a:p>
          <a:p>
            <a:pPr algn="just"/>
            <a:endParaRPr lang="en-IN" sz="3600" dirty="0" smtClean="0">
              <a:latin typeface="Arial" pitchFamily="34" charset="0"/>
              <a:cs typeface="Arial" pitchFamily="34" charset="0"/>
            </a:endParaRPr>
          </a:p>
          <a:p>
            <a:pPr algn="just"/>
            <a:r>
              <a:rPr lang="en-IN" sz="3600" dirty="0" smtClean="0">
                <a:latin typeface="Arial" pitchFamily="34" charset="0"/>
                <a:cs typeface="Arial" pitchFamily="34" charset="0"/>
              </a:rPr>
              <a:t>We offers best-in-class integrated logistics services. </a:t>
            </a:r>
          </a:p>
          <a:p>
            <a:endParaRPr lang="en-IN" sz="2600" dirty="0" smtClean="0">
              <a:latin typeface="Arial" pitchFamily="34" charset="0"/>
              <a:cs typeface="Arial" pitchFamily="34" charset="0"/>
            </a:endParaRPr>
          </a:p>
          <a:p>
            <a:pPr>
              <a:buNone/>
            </a:pPr>
            <a:r>
              <a:rPr lang="en-IN" dirty="0" smtClean="0"/>
              <a:t/>
            </a:r>
            <a:br>
              <a:rPr lang="en-IN" dirty="0" smtClean="0"/>
            </a:br>
            <a:endParaRPr lang="en-IN" dirty="0"/>
          </a:p>
        </p:txBody>
      </p:sp>
      <p:sp>
        <p:nvSpPr>
          <p:cNvPr id="7" name="Date Placeholder 6"/>
          <p:cNvSpPr>
            <a:spLocks noGrp="1"/>
          </p:cNvSpPr>
          <p:nvPr>
            <p:ph type="dt" sz="half" idx="10"/>
          </p:nvPr>
        </p:nvSpPr>
        <p:spPr>
          <a:xfrm>
            <a:off x="5652120" y="6376243"/>
            <a:ext cx="2304256" cy="365125"/>
          </a:xfrm>
        </p:spPr>
        <p:txBody>
          <a:bodyPr/>
          <a:lstStyle/>
          <a:p>
            <a:r>
              <a:rPr lang="en-IN" dirty="0" smtClean="0"/>
              <a:t>					    </a:t>
            </a:r>
            <a:fld id="{281D8F95-8A3B-4420-946E-CCBEA6B0A894}" type="datetime1">
              <a:rPr lang="en-IN" smtClean="0"/>
              <a:pPr/>
              <a:t>16-08-2015</a:t>
            </a:fld>
            <a:endParaRPr lang="en-IN" dirty="0"/>
          </a:p>
        </p:txBody>
      </p:sp>
      <p:sp>
        <p:nvSpPr>
          <p:cNvPr id="4" name="Footer Placeholder 3"/>
          <p:cNvSpPr>
            <a:spLocks noGrp="1"/>
          </p:cNvSpPr>
          <p:nvPr>
            <p:ph type="ftr" sz="quarter" idx="11"/>
          </p:nvPr>
        </p:nvSpPr>
        <p:spPr>
          <a:xfrm>
            <a:off x="3995936" y="6237312"/>
            <a:ext cx="2696208" cy="504056"/>
          </a:xfrm>
        </p:spPr>
        <p:txBody>
          <a:bodyPr/>
          <a:lstStyle/>
          <a:p>
            <a:r>
              <a:rPr lang="en-IN" dirty="0" smtClean="0"/>
              <a:t>Petra Global Logistics Pvt Ltd</a:t>
            </a:r>
            <a:endParaRPr lang="en-IN" dirty="0"/>
          </a:p>
        </p:txBody>
      </p:sp>
      <p:sp>
        <p:nvSpPr>
          <p:cNvPr id="8" name="Slide Number Placeholder 7"/>
          <p:cNvSpPr>
            <a:spLocks noGrp="1"/>
          </p:cNvSpPr>
          <p:nvPr>
            <p:ph type="sldNum" sz="quarter" idx="12"/>
          </p:nvPr>
        </p:nvSpPr>
        <p:spPr/>
        <p:txBody>
          <a:bodyPr/>
          <a:lstStyle/>
          <a:p>
            <a:fld id="{DD669B18-C415-4C5C-B098-3B211D6D1445}" type="slidenum">
              <a:rPr lang="en-IN" smtClean="0"/>
              <a:pPr/>
              <a:t>2</a:t>
            </a:fld>
            <a:endParaRPr lang="en-IN" dirty="0"/>
          </a:p>
        </p:txBody>
      </p:sp>
      <p:sp>
        <p:nvSpPr>
          <p:cNvPr id="2" name="Title 1"/>
          <p:cNvSpPr>
            <a:spLocks noGrp="1"/>
          </p:cNvSpPr>
          <p:nvPr>
            <p:ph type="title"/>
          </p:nvPr>
        </p:nvSpPr>
        <p:spPr>
          <a:xfrm>
            <a:off x="457200" y="332656"/>
            <a:ext cx="7283152" cy="1440160"/>
          </a:xfrm>
        </p:spPr>
        <p:txBody>
          <a:bodyPr>
            <a:normAutofit fontScale="90000"/>
          </a:bodyPr>
          <a:lstStyle/>
          <a:p>
            <a:pPr algn="l"/>
            <a:r>
              <a:rPr lang="en-IN" sz="3200" dirty="0" smtClean="0">
                <a:solidFill>
                  <a:srgbClr val="FF0000"/>
                </a:solidFill>
                <a:latin typeface="Arial" pitchFamily="34" charset="0"/>
                <a:cs typeface="Arial" pitchFamily="34" charset="0"/>
              </a:rPr>
              <a:t/>
            </a:r>
            <a:br>
              <a:rPr lang="en-IN" sz="3200" dirty="0" smtClean="0">
                <a:solidFill>
                  <a:srgbClr val="FF0000"/>
                </a:solidFill>
                <a:latin typeface="Arial" pitchFamily="34" charset="0"/>
                <a:cs typeface="Arial" pitchFamily="34" charset="0"/>
              </a:rPr>
            </a:br>
            <a:r>
              <a:rPr lang="en-IN" sz="3200" dirty="0" smtClean="0">
                <a:solidFill>
                  <a:srgbClr val="0000CC"/>
                </a:solidFill>
                <a:latin typeface="Arial" pitchFamily="34" charset="0"/>
                <a:cs typeface="Arial" pitchFamily="34" charset="0"/>
              </a:rPr>
              <a:t/>
            </a:r>
            <a:br>
              <a:rPr lang="en-IN" sz="3200" dirty="0" smtClean="0">
                <a:solidFill>
                  <a:srgbClr val="0000CC"/>
                </a:solidFill>
                <a:latin typeface="Arial" pitchFamily="34" charset="0"/>
                <a:cs typeface="Arial" pitchFamily="34" charset="0"/>
              </a:rPr>
            </a:br>
            <a:r>
              <a:rPr lang="en-IN" sz="3600" dirty="0" smtClean="0">
                <a:solidFill>
                  <a:srgbClr val="0000CC"/>
                </a:solidFill>
                <a:latin typeface="Arial" pitchFamily="34" charset="0"/>
                <a:cs typeface="Arial" pitchFamily="34" charset="0"/>
              </a:rPr>
              <a:t>About us: </a:t>
            </a:r>
            <a:br>
              <a:rPr lang="en-IN" sz="3600" dirty="0" smtClean="0">
                <a:solidFill>
                  <a:srgbClr val="0000CC"/>
                </a:solidFill>
                <a:latin typeface="Arial" pitchFamily="34" charset="0"/>
                <a:cs typeface="Arial" pitchFamily="34" charset="0"/>
              </a:rPr>
            </a:br>
            <a:r>
              <a:rPr lang="en-IN" sz="2200" b="1" dirty="0" smtClean="0">
                <a:solidFill>
                  <a:srgbClr val="0000CC"/>
                </a:solidFill>
                <a:latin typeface="Arial" pitchFamily="34" charset="0"/>
                <a:cs typeface="Arial" pitchFamily="34" charset="0"/>
              </a:rPr>
              <a:t>Promoting Worldwide Logistics Services.</a:t>
            </a:r>
            <a:r>
              <a:rPr lang="en-US" sz="2800" dirty="0" smtClean="0">
                <a:solidFill>
                  <a:srgbClr val="0000CC"/>
                </a:solidFill>
                <a:latin typeface="Arial" pitchFamily="34" charset="0"/>
                <a:cs typeface="Arial" pitchFamily="34" charset="0"/>
              </a:rPr>
              <a:t/>
            </a:r>
            <a:br>
              <a:rPr lang="en-US" sz="2800" dirty="0" smtClean="0">
                <a:solidFill>
                  <a:srgbClr val="0000CC"/>
                </a:solidFill>
                <a:latin typeface="Arial" pitchFamily="34" charset="0"/>
                <a:cs typeface="Arial" pitchFamily="34" charset="0"/>
              </a:rPr>
            </a:br>
            <a:endParaRPr lang="en-IN" sz="3200"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052736"/>
            <a:ext cx="8183880" cy="4680520"/>
          </a:xfrm>
        </p:spPr>
        <p:txBody>
          <a:bodyPr>
            <a:noAutofit/>
          </a:bodyPr>
          <a:lstStyle/>
          <a:p>
            <a:endParaRPr lang="en-IN" sz="1800" b="1" dirty="0" smtClean="0">
              <a:solidFill>
                <a:srgbClr val="FF0000"/>
              </a:solidFill>
              <a:latin typeface="Arial" pitchFamily="34" charset="0"/>
              <a:cs typeface="Arial" pitchFamily="34" charset="0"/>
            </a:endParaRPr>
          </a:p>
          <a:p>
            <a:r>
              <a:rPr lang="en-IN" sz="1800" b="1" dirty="0" smtClean="0">
                <a:solidFill>
                  <a:srgbClr val="0000CC"/>
                </a:solidFill>
                <a:latin typeface="Arial" pitchFamily="34" charset="0"/>
                <a:cs typeface="Arial" pitchFamily="34" charset="0"/>
              </a:rPr>
              <a:t>Our Mission:</a:t>
            </a:r>
            <a:r>
              <a:rPr lang="en-IN" sz="1800" dirty="0" smtClean="0">
                <a:solidFill>
                  <a:srgbClr val="FF0000"/>
                </a:solidFill>
                <a:latin typeface="Arial" pitchFamily="34" charset="0"/>
                <a:cs typeface="Arial" pitchFamily="34" charset="0"/>
              </a:rPr>
              <a:t> </a:t>
            </a:r>
          </a:p>
          <a:p>
            <a:pPr>
              <a:buNone/>
            </a:pPr>
            <a:r>
              <a:rPr lang="en-IN" sz="1800" dirty="0" smtClean="0">
                <a:latin typeface="Arial" pitchFamily="34" charset="0"/>
                <a:cs typeface="Arial" pitchFamily="34" charset="0"/>
              </a:rPr>
              <a:t>    </a:t>
            </a:r>
            <a:r>
              <a:rPr lang="en-IN" sz="1800" dirty="0" smtClean="0">
                <a:latin typeface="Arial" pitchFamily="34" charset="0"/>
                <a:cs typeface="Arial" pitchFamily="34" charset="0"/>
              </a:rPr>
              <a:t>To deliver worldwide, world-class services, meeting and exceeding our customers’ expectations, in International Forwarding and Logistics Services.</a:t>
            </a:r>
          </a:p>
          <a:p>
            <a:endParaRPr lang="en-IN" sz="1800" dirty="0" smtClean="0">
              <a:latin typeface="Arial" pitchFamily="34" charset="0"/>
              <a:cs typeface="Arial" pitchFamily="34" charset="0"/>
            </a:endParaRPr>
          </a:p>
          <a:p>
            <a:r>
              <a:rPr lang="en-IN" sz="1800" b="1" dirty="0" smtClean="0">
                <a:solidFill>
                  <a:srgbClr val="0000CC"/>
                </a:solidFill>
                <a:latin typeface="Arial" pitchFamily="34" charset="0"/>
                <a:cs typeface="Arial" pitchFamily="34" charset="0"/>
              </a:rPr>
              <a:t>Our Vision:</a:t>
            </a:r>
            <a:r>
              <a:rPr lang="en-IN" sz="1800" dirty="0" smtClean="0">
                <a:solidFill>
                  <a:srgbClr val="0000CC"/>
                </a:solidFill>
                <a:latin typeface="Arial" pitchFamily="34" charset="0"/>
                <a:cs typeface="Arial" pitchFamily="34" charset="0"/>
              </a:rPr>
              <a:t> </a:t>
            </a:r>
          </a:p>
          <a:p>
            <a:pPr>
              <a:buNone/>
            </a:pPr>
            <a:r>
              <a:rPr lang="en-IN" sz="1800" dirty="0" smtClean="0">
                <a:latin typeface="Arial" pitchFamily="34" charset="0"/>
                <a:cs typeface="Arial" pitchFamily="34" charset="0"/>
              </a:rPr>
              <a:t>	We </a:t>
            </a:r>
            <a:r>
              <a:rPr lang="en-IN" sz="1800" dirty="0" smtClean="0">
                <a:latin typeface="Arial" pitchFamily="34" charset="0"/>
                <a:cs typeface="Arial" pitchFamily="34" charset="0"/>
              </a:rPr>
              <a:t>are committed to providing value to Our Investors, Stake Holders &amp; Customers by continuously improving and investing in Our People and Our Services!</a:t>
            </a:r>
          </a:p>
          <a:p>
            <a:pPr>
              <a:buNone/>
            </a:pPr>
            <a:endParaRPr lang="en-IN" sz="1800" dirty="0" smtClean="0">
              <a:latin typeface="Arial" pitchFamily="34" charset="0"/>
              <a:cs typeface="Arial" pitchFamily="34" charset="0"/>
            </a:endParaRPr>
          </a:p>
          <a:p>
            <a:pPr>
              <a:buNone/>
            </a:pPr>
            <a:r>
              <a:rPr lang="en-IN" sz="1800" dirty="0" smtClean="0">
                <a:latin typeface="Arial" pitchFamily="34" charset="0"/>
                <a:cs typeface="Arial" pitchFamily="34" charset="0"/>
              </a:rPr>
              <a:t>	To create a dynamic “best in class” International Forwarding and Supply Chain organization that is customer driven and that recognizes the value of long term mutually beneficial relationships to help create genuine stakeholder value.</a:t>
            </a:r>
          </a:p>
          <a:p>
            <a:endParaRPr lang="en-IN" sz="1800" dirty="0"/>
          </a:p>
        </p:txBody>
      </p:sp>
      <p:sp>
        <p:nvSpPr>
          <p:cNvPr id="4" name="Date Placeholder 3"/>
          <p:cNvSpPr>
            <a:spLocks noGrp="1"/>
          </p:cNvSpPr>
          <p:nvPr>
            <p:ph type="dt" sz="half" idx="10"/>
          </p:nvPr>
        </p:nvSpPr>
        <p:spPr>
          <a:xfrm>
            <a:off x="7164288" y="6492875"/>
            <a:ext cx="2160240" cy="365125"/>
          </a:xfrm>
        </p:spPr>
        <p:txBody>
          <a:bodyPr/>
          <a:lstStyle/>
          <a:p>
            <a:fld id="{8C9142D3-8345-4992-8902-30528E24F370}" type="datetime1">
              <a:rPr lang="en-IN" smtClean="0"/>
              <a:pPr/>
              <a:t>16-08-2015</a:t>
            </a:fld>
            <a:endParaRPr lang="en-IN" dirty="0"/>
          </a:p>
        </p:txBody>
      </p:sp>
      <p:sp>
        <p:nvSpPr>
          <p:cNvPr id="5" name="Footer Placeholder 4"/>
          <p:cNvSpPr>
            <a:spLocks noGrp="1"/>
          </p:cNvSpPr>
          <p:nvPr>
            <p:ph type="ftr" sz="quarter" idx="11"/>
          </p:nvPr>
        </p:nvSpPr>
        <p:spPr>
          <a:xfrm>
            <a:off x="4211960" y="6497961"/>
            <a:ext cx="2624200" cy="360039"/>
          </a:xfrm>
        </p:spPr>
        <p:txBody>
          <a:bodyPr/>
          <a:lstStyle/>
          <a:p>
            <a:r>
              <a:rPr lang="en-US" dirty="0" smtClean="0"/>
              <a:t>Petra Global Logistics Pvt . Ltd.</a:t>
            </a:r>
            <a:endParaRPr lang="en-IN" dirty="0"/>
          </a:p>
        </p:txBody>
      </p:sp>
      <p:sp>
        <p:nvSpPr>
          <p:cNvPr id="6" name="Slide Number Placeholder 5"/>
          <p:cNvSpPr>
            <a:spLocks noGrp="1"/>
          </p:cNvSpPr>
          <p:nvPr>
            <p:ph type="sldNum" sz="quarter" idx="12"/>
          </p:nvPr>
        </p:nvSpPr>
        <p:spPr/>
        <p:txBody>
          <a:bodyPr/>
          <a:lstStyle/>
          <a:p>
            <a:fld id="{DD669B18-C415-4C5C-B098-3B211D6D1445}" type="slidenum">
              <a:rPr lang="en-IN" smtClean="0"/>
              <a:pPr/>
              <a:t>3</a:t>
            </a:fld>
            <a:endParaRPr lang="en-IN" dirty="0"/>
          </a:p>
        </p:txBody>
      </p:sp>
      <p:sp>
        <p:nvSpPr>
          <p:cNvPr id="2" name="Title 1"/>
          <p:cNvSpPr>
            <a:spLocks noGrp="1"/>
          </p:cNvSpPr>
          <p:nvPr>
            <p:ph type="title"/>
          </p:nvPr>
        </p:nvSpPr>
        <p:spPr>
          <a:xfrm>
            <a:off x="611560" y="548680"/>
            <a:ext cx="4392488" cy="868958"/>
          </a:xfrm>
        </p:spPr>
        <p:txBody>
          <a:bodyPr>
            <a:normAutofit/>
          </a:bodyPr>
          <a:lstStyle/>
          <a:p>
            <a:pPr algn="l"/>
            <a:r>
              <a:rPr lang="en-US" sz="3200" dirty="0" smtClean="0">
                <a:solidFill>
                  <a:srgbClr val="0000CC"/>
                </a:solidFill>
                <a:latin typeface="Arial" pitchFamily="34" charset="0"/>
                <a:cs typeface="Arial" pitchFamily="34" charset="0"/>
              </a:rPr>
              <a:t>Business Vision</a:t>
            </a:r>
            <a:r>
              <a:rPr lang="en-US" sz="3200" dirty="0" smtClean="0">
                <a:solidFill>
                  <a:srgbClr val="FF0000"/>
                </a:solidFill>
                <a:latin typeface="Arial" pitchFamily="34" charset="0"/>
                <a:cs typeface="Arial" pitchFamily="34" charset="0"/>
              </a:rPr>
              <a:t> </a:t>
            </a:r>
            <a:endParaRPr lang="en-IN" sz="32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412776"/>
            <a:ext cx="8183880" cy="4680520"/>
          </a:xfrm>
        </p:spPr>
        <p:txBody>
          <a:bodyPr>
            <a:normAutofit/>
          </a:bodyPr>
          <a:lstStyle/>
          <a:p>
            <a:r>
              <a:rPr lang="en-IN" sz="2000" dirty="0" smtClean="0">
                <a:latin typeface="Arial" pitchFamily="34" charset="0"/>
                <a:cs typeface="Arial" pitchFamily="34" charset="0"/>
              </a:rPr>
              <a:t>“We define our market as the place where we can reach our goals in time and we have goals that excite us and goals that are met” </a:t>
            </a:r>
          </a:p>
          <a:p>
            <a:endParaRPr lang="en-US" sz="2000" dirty="0" smtClean="0">
              <a:latin typeface="Arial" pitchFamily="34" charset="0"/>
              <a:cs typeface="Arial" pitchFamily="34" charset="0"/>
            </a:endParaRPr>
          </a:p>
          <a:p>
            <a:r>
              <a:rPr lang="en-IN" sz="2000" dirty="0" smtClean="0">
                <a:latin typeface="Arial" pitchFamily="34" charset="0"/>
                <a:cs typeface="Arial" pitchFamily="34" charset="0"/>
              </a:rPr>
              <a:t>This helps is motivating our highly qualified employees and earn the loyalty of our customers in our niche. We see our self's as market leaders and not as market followers</a:t>
            </a:r>
          </a:p>
          <a:p>
            <a:pPr>
              <a:buNone/>
            </a:pPr>
            <a:r>
              <a:rPr lang="en-IN" sz="2000" dirty="0" smtClean="0">
                <a:latin typeface="Arial" pitchFamily="34" charset="0"/>
                <a:cs typeface="Arial" pitchFamily="34" charset="0"/>
              </a:rPr>
              <a:t>      </a:t>
            </a:r>
          </a:p>
          <a:p>
            <a:r>
              <a:rPr lang="en-IN" sz="2000" dirty="0" smtClean="0">
                <a:latin typeface="Arial" pitchFamily="34" charset="0"/>
                <a:cs typeface="Arial" pitchFamily="34" charset="0"/>
              </a:rPr>
              <a:t>We are aware of the fact that a high service quality is expected as a matter of course in our industry and that there are many alternatives in the market. We there fore focus on those customers who require flexibility, enthusiasm , professionalism, honesty and successful communication. Our business is built on high degree of compatibility between the requirements of our customers and our resources.</a:t>
            </a:r>
            <a:endParaRPr lang="en-IN" sz="2000" dirty="0">
              <a:latin typeface="Arial" pitchFamily="34" charset="0"/>
              <a:cs typeface="Arial" pitchFamily="34" charset="0"/>
            </a:endParaRPr>
          </a:p>
        </p:txBody>
      </p:sp>
      <p:sp>
        <p:nvSpPr>
          <p:cNvPr id="7" name="Date Placeholder 6"/>
          <p:cNvSpPr>
            <a:spLocks noGrp="1"/>
          </p:cNvSpPr>
          <p:nvPr>
            <p:ph type="dt" sz="half" idx="10"/>
          </p:nvPr>
        </p:nvSpPr>
        <p:spPr>
          <a:xfrm>
            <a:off x="7092280" y="6492875"/>
            <a:ext cx="1515752" cy="365125"/>
          </a:xfrm>
        </p:spPr>
        <p:txBody>
          <a:bodyPr/>
          <a:lstStyle/>
          <a:p>
            <a:fld id="{4EAFFC03-45B0-4D4C-9444-C4A93B93213A}" type="datetime1">
              <a:rPr lang="en-IN" smtClean="0"/>
              <a:pPr/>
              <a:t>16-08-2015</a:t>
            </a:fld>
            <a:endParaRPr lang="en-IN" dirty="0"/>
          </a:p>
        </p:txBody>
      </p:sp>
      <p:sp>
        <p:nvSpPr>
          <p:cNvPr id="4" name="Footer Placeholder 3"/>
          <p:cNvSpPr>
            <a:spLocks noGrp="1"/>
          </p:cNvSpPr>
          <p:nvPr>
            <p:ph type="ftr" sz="quarter" idx="11"/>
          </p:nvPr>
        </p:nvSpPr>
        <p:spPr>
          <a:xfrm>
            <a:off x="4211960" y="6425953"/>
            <a:ext cx="2552192" cy="432047"/>
          </a:xfrm>
        </p:spPr>
        <p:txBody>
          <a:bodyPr/>
          <a:lstStyle/>
          <a:p>
            <a:r>
              <a:rPr lang="en-US" dirty="0" smtClean="0"/>
              <a:t>Petra Global Logistics Pvt . Ltd.</a:t>
            </a:r>
            <a:endParaRPr lang="en-IN" dirty="0"/>
          </a:p>
        </p:txBody>
      </p:sp>
      <p:sp>
        <p:nvSpPr>
          <p:cNvPr id="8" name="Slide Number Placeholder 7"/>
          <p:cNvSpPr>
            <a:spLocks noGrp="1"/>
          </p:cNvSpPr>
          <p:nvPr>
            <p:ph type="sldNum" sz="quarter" idx="12"/>
          </p:nvPr>
        </p:nvSpPr>
        <p:spPr/>
        <p:txBody>
          <a:bodyPr/>
          <a:lstStyle/>
          <a:p>
            <a:fld id="{DD669B18-C415-4C5C-B098-3B211D6D1445}" type="slidenum">
              <a:rPr lang="en-IN" smtClean="0"/>
              <a:pPr/>
              <a:t>4</a:t>
            </a:fld>
            <a:endParaRPr lang="en-IN" dirty="0"/>
          </a:p>
        </p:txBody>
      </p:sp>
      <p:sp>
        <p:nvSpPr>
          <p:cNvPr id="2" name="Title 1"/>
          <p:cNvSpPr>
            <a:spLocks noGrp="1"/>
          </p:cNvSpPr>
          <p:nvPr>
            <p:ph type="title"/>
          </p:nvPr>
        </p:nvSpPr>
        <p:spPr>
          <a:xfrm>
            <a:off x="467544" y="764704"/>
            <a:ext cx="2314600" cy="638944"/>
          </a:xfrm>
        </p:spPr>
        <p:txBody>
          <a:bodyPr>
            <a:normAutofit/>
          </a:bodyPr>
          <a:lstStyle/>
          <a:p>
            <a:r>
              <a:rPr lang="en-IN" sz="3200" dirty="0" smtClean="0">
                <a:solidFill>
                  <a:srgbClr val="0000CC"/>
                </a:solidFill>
                <a:latin typeface="Arial" pitchFamily="34" charset="0"/>
                <a:cs typeface="Arial" pitchFamily="34" charset="0"/>
              </a:rPr>
              <a:t>Our Policy</a:t>
            </a:r>
            <a:endParaRPr lang="en-IN" sz="3200"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4824536"/>
          </a:xfrm>
        </p:spPr>
        <p:txBody>
          <a:bodyPr>
            <a:normAutofit lnSpcReduction="10000"/>
          </a:bodyPr>
          <a:lstStyle/>
          <a:p>
            <a:r>
              <a:rPr lang="en-IN" sz="2000" b="1" dirty="0" smtClean="0">
                <a:latin typeface="Arial" pitchFamily="34" charset="0"/>
                <a:cs typeface="Arial" pitchFamily="34" charset="0"/>
              </a:rPr>
              <a:t>Petra Global</a:t>
            </a:r>
            <a:r>
              <a:rPr lang="en-IN" sz="2000" dirty="0" smtClean="0">
                <a:latin typeface="Arial" pitchFamily="34" charset="0"/>
                <a:cs typeface="Arial" pitchFamily="34" charset="0"/>
              </a:rPr>
              <a:t> </a:t>
            </a:r>
            <a:r>
              <a:rPr lang="en-IN" sz="2000" b="1" dirty="0" smtClean="0">
                <a:latin typeface="Arial" pitchFamily="34" charset="0"/>
                <a:cs typeface="Arial" pitchFamily="34" charset="0"/>
              </a:rPr>
              <a:t>Logistics </a:t>
            </a:r>
            <a:r>
              <a:rPr lang="en-IN" sz="2000" dirty="0" smtClean="0">
                <a:latin typeface="Arial" pitchFamily="34" charset="0"/>
                <a:cs typeface="Arial" pitchFamily="34" charset="0"/>
              </a:rPr>
              <a:t>has highly qualified professionals who are experts in Logistics sector who carry wide experience in Import / Export and Projects.</a:t>
            </a:r>
          </a:p>
          <a:p>
            <a:pPr>
              <a:buNone/>
            </a:pPr>
            <a:endParaRPr lang="en-IN" sz="2000" dirty="0" smtClean="0">
              <a:latin typeface="Arial" pitchFamily="34" charset="0"/>
              <a:cs typeface="Arial" pitchFamily="34" charset="0"/>
            </a:endParaRPr>
          </a:p>
          <a:p>
            <a:r>
              <a:rPr lang="en-IN" sz="2000" b="1" dirty="0" smtClean="0">
                <a:latin typeface="Arial" pitchFamily="34" charset="0"/>
                <a:cs typeface="Arial" pitchFamily="34" charset="0"/>
              </a:rPr>
              <a:t>Petra Global</a:t>
            </a:r>
            <a:r>
              <a:rPr lang="en-IN" sz="2000" dirty="0" smtClean="0">
                <a:latin typeface="Arial" pitchFamily="34" charset="0"/>
                <a:cs typeface="Arial" pitchFamily="34" charset="0"/>
              </a:rPr>
              <a:t> </a:t>
            </a:r>
            <a:r>
              <a:rPr lang="en-IN" sz="2000" b="1" dirty="0" smtClean="0">
                <a:latin typeface="Arial" pitchFamily="34" charset="0"/>
                <a:cs typeface="Arial" pitchFamily="34" charset="0"/>
              </a:rPr>
              <a:t>Logistics </a:t>
            </a:r>
            <a:r>
              <a:rPr lang="en-IN" sz="2000" dirty="0" smtClean="0">
                <a:latin typeface="Arial" pitchFamily="34" charset="0"/>
                <a:cs typeface="Arial" pitchFamily="34" charset="0"/>
              </a:rPr>
              <a:t>is giving their customers a Tailor made solutions for all their Logistics requirements. In close co-operation with our customers we focus on designing solutions which offer Competitive Advantage to our Valuable customers.</a:t>
            </a:r>
          </a:p>
          <a:p>
            <a:endParaRPr lang="en-IN" sz="2000" dirty="0" smtClean="0">
              <a:latin typeface="Arial" pitchFamily="34" charset="0"/>
              <a:cs typeface="Arial" pitchFamily="34" charset="0"/>
            </a:endParaRPr>
          </a:p>
          <a:p>
            <a:r>
              <a:rPr lang="en-IN" sz="2000" dirty="0" smtClean="0">
                <a:latin typeface="Arial" pitchFamily="34" charset="0"/>
                <a:cs typeface="Arial" pitchFamily="34" charset="0"/>
              </a:rPr>
              <a:t>Our professionals invest the time and care necessary to gain a comprehensive understanding of your Logistics needs. We never stop advising, optimizing, and searching for new efficiencies, even after putting your solution in motion. . Our Lead Logistics Concept is a systematic method to customizing solutions to your distinct requirements. </a:t>
            </a:r>
          </a:p>
          <a:p>
            <a:pPr>
              <a:buNone/>
            </a:pPr>
            <a:endParaRPr lang="en-IN" sz="2000" dirty="0"/>
          </a:p>
        </p:txBody>
      </p:sp>
      <p:sp>
        <p:nvSpPr>
          <p:cNvPr id="7" name="Date Placeholder 6"/>
          <p:cNvSpPr>
            <a:spLocks noGrp="1"/>
          </p:cNvSpPr>
          <p:nvPr>
            <p:ph type="dt" sz="half" idx="10"/>
          </p:nvPr>
        </p:nvSpPr>
        <p:spPr>
          <a:xfrm>
            <a:off x="7092280" y="6492875"/>
            <a:ext cx="989856" cy="365125"/>
          </a:xfrm>
        </p:spPr>
        <p:txBody>
          <a:bodyPr/>
          <a:lstStyle/>
          <a:p>
            <a:fld id="{F609B8D4-371D-40E5-8B7C-33C6DD2F1064}" type="datetime1">
              <a:rPr lang="en-IN" smtClean="0"/>
              <a:pPr/>
              <a:t>16-08-2015</a:t>
            </a:fld>
            <a:endParaRPr lang="en-IN" dirty="0"/>
          </a:p>
        </p:txBody>
      </p:sp>
      <p:sp>
        <p:nvSpPr>
          <p:cNvPr id="4" name="Footer Placeholder 3"/>
          <p:cNvSpPr>
            <a:spLocks noGrp="1"/>
          </p:cNvSpPr>
          <p:nvPr>
            <p:ph type="ftr" sz="quarter" idx="11"/>
          </p:nvPr>
        </p:nvSpPr>
        <p:spPr>
          <a:xfrm>
            <a:off x="4572000" y="6425953"/>
            <a:ext cx="2304256" cy="432047"/>
          </a:xfrm>
        </p:spPr>
        <p:txBody>
          <a:bodyPr/>
          <a:lstStyle/>
          <a:p>
            <a:pPr algn="l"/>
            <a:r>
              <a:rPr lang="en-US" dirty="0" smtClean="0"/>
              <a:t>Petra Global Logistics Pvt . Ltd.</a:t>
            </a:r>
            <a:endParaRPr lang="en-IN" dirty="0"/>
          </a:p>
        </p:txBody>
      </p:sp>
      <p:sp>
        <p:nvSpPr>
          <p:cNvPr id="8" name="Slide Number Placeholder 7"/>
          <p:cNvSpPr>
            <a:spLocks noGrp="1"/>
          </p:cNvSpPr>
          <p:nvPr>
            <p:ph type="sldNum" sz="quarter" idx="12"/>
          </p:nvPr>
        </p:nvSpPr>
        <p:spPr/>
        <p:txBody>
          <a:bodyPr/>
          <a:lstStyle/>
          <a:p>
            <a:fld id="{DD669B18-C415-4C5C-B098-3B211D6D1445}" type="slidenum">
              <a:rPr lang="en-IN" smtClean="0"/>
              <a:pPr/>
              <a:t>5</a:t>
            </a:fld>
            <a:endParaRPr lang="en-IN" dirty="0"/>
          </a:p>
        </p:txBody>
      </p:sp>
      <p:sp>
        <p:nvSpPr>
          <p:cNvPr id="2" name="Title 1"/>
          <p:cNvSpPr>
            <a:spLocks noGrp="1"/>
          </p:cNvSpPr>
          <p:nvPr>
            <p:ph type="title"/>
          </p:nvPr>
        </p:nvSpPr>
        <p:spPr>
          <a:xfrm>
            <a:off x="467544" y="548680"/>
            <a:ext cx="5760640" cy="936104"/>
          </a:xfrm>
        </p:spPr>
        <p:txBody>
          <a:bodyPr>
            <a:normAutofit/>
          </a:bodyPr>
          <a:lstStyle/>
          <a:p>
            <a:pPr algn="l"/>
            <a:r>
              <a:rPr lang="en-IN" sz="3200" dirty="0" smtClean="0">
                <a:solidFill>
                  <a:srgbClr val="0000CC"/>
                </a:solidFill>
                <a:latin typeface="Arial" pitchFamily="34" charset="0"/>
                <a:cs typeface="Arial" pitchFamily="34" charset="0"/>
              </a:rPr>
              <a:t>Our Expertise</a:t>
            </a:r>
            <a:endParaRPr lang="en-IN" sz="3200"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147248" cy="5328591"/>
          </a:xfrm>
        </p:spPr>
        <p:txBody>
          <a:bodyPr>
            <a:noAutofit/>
          </a:bodyPr>
          <a:lstStyle/>
          <a:p>
            <a:pPr algn="just"/>
            <a:r>
              <a:rPr lang="en-IN" sz="2000" b="1" dirty="0" smtClean="0">
                <a:latin typeface="Arial" pitchFamily="34" charset="0"/>
                <a:cs typeface="Arial" pitchFamily="34" charset="0"/>
              </a:rPr>
              <a:t>Petra Global</a:t>
            </a:r>
            <a:r>
              <a:rPr lang="en-IN" sz="2000" dirty="0" smtClean="0">
                <a:latin typeface="Arial" pitchFamily="34" charset="0"/>
                <a:cs typeface="Arial" pitchFamily="34" charset="0"/>
              </a:rPr>
              <a:t> </a:t>
            </a:r>
            <a:r>
              <a:rPr lang="en-IN" sz="2000" b="1" dirty="0" smtClean="0">
                <a:latin typeface="Arial" pitchFamily="34" charset="0"/>
                <a:cs typeface="Arial" pitchFamily="34" charset="0"/>
              </a:rPr>
              <a:t>Logistics </a:t>
            </a:r>
            <a:r>
              <a:rPr lang="en-IN" sz="2000" dirty="0" smtClean="0">
                <a:latin typeface="Arial" pitchFamily="34" charset="0"/>
                <a:cs typeface="Arial" pitchFamily="34" charset="0"/>
              </a:rPr>
              <a:t>has developed a portfolio of industry leading freight forwarding services and applications which are offered to clients as an integral part of our managed service, enabling them to select the business solution best suited to their individual requirements</a:t>
            </a:r>
            <a:r>
              <a:rPr lang="en-IN" sz="2000" dirty="0" smtClean="0">
                <a:latin typeface="Arial" pitchFamily="34" charset="0"/>
                <a:cs typeface="Arial" pitchFamily="34" charset="0"/>
              </a:rPr>
              <a:t>.</a:t>
            </a:r>
            <a:endParaRPr lang="en-IN" sz="2000" dirty="0" smtClean="0">
              <a:latin typeface="Arial" pitchFamily="34" charset="0"/>
              <a:cs typeface="Arial" pitchFamily="34" charset="0"/>
            </a:endParaRPr>
          </a:p>
          <a:p>
            <a:r>
              <a:rPr lang="en-IN" sz="2000" dirty="0" smtClean="0">
                <a:latin typeface="Arial" pitchFamily="34" charset="0"/>
                <a:cs typeface="Arial" pitchFamily="34" charset="0"/>
              </a:rPr>
              <a:t>Global door to door collection and delivery, </a:t>
            </a:r>
          </a:p>
          <a:p>
            <a:r>
              <a:rPr lang="en-IN" sz="2000" dirty="0" smtClean="0">
                <a:latin typeface="Arial" pitchFamily="34" charset="0"/>
                <a:cs typeface="Arial" pitchFamily="34" charset="0"/>
              </a:rPr>
              <a:t>International Air </a:t>
            </a:r>
            <a:r>
              <a:rPr lang="en-IN" sz="2000" dirty="0" smtClean="0">
                <a:latin typeface="Arial" pitchFamily="34" charset="0"/>
                <a:cs typeface="Arial" pitchFamily="34" charset="0"/>
              </a:rPr>
              <a:t>Freight &amp; Sea Freight </a:t>
            </a:r>
            <a:r>
              <a:rPr lang="en-IN" sz="2000" dirty="0" smtClean="0">
                <a:latin typeface="Arial" pitchFamily="34" charset="0"/>
                <a:cs typeface="Arial" pitchFamily="34" charset="0"/>
              </a:rPr>
              <a:t>forwarding</a:t>
            </a:r>
          </a:p>
          <a:p>
            <a:r>
              <a:rPr lang="en-IN" sz="2000" dirty="0" smtClean="0">
                <a:latin typeface="Arial" pitchFamily="34" charset="0"/>
                <a:cs typeface="Arial" pitchFamily="34" charset="0"/>
              </a:rPr>
              <a:t>Fast and effective customs clearances</a:t>
            </a:r>
          </a:p>
          <a:p>
            <a:r>
              <a:rPr lang="en-IN" sz="2000" dirty="0" smtClean="0">
                <a:latin typeface="Arial" pitchFamily="34" charset="0"/>
                <a:cs typeface="Arial" pitchFamily="34" charset="0"/>
              </a:rPr>
              <a:t>Warehousing and distribution</a:t>
            </a:r>
          </a:p>
          <a:p>
            <a:r>
              <a:rPr lang="en-IN" sz="2000" dirty="0" smtClean="0">
                <a:latin typeface="Arial" pitchFamily="34" charset="0"/>
                <a:cs typeface="Arial" pitchFamily="34" charset="0"/>
              </a:rPr>
              <a:t>Transit insurance</a:t>
            </a:r>
          </a:p>
          <a:p>
            <a:r>
              <a:rPr lang="en-IN" sz="2000" dirty="0" smtClean="0">
                <a:latin typeface="Arial" pitchFamily="34" charset="0"/>
                <a:cs typeface="Arial" pitchFamily="34" charset="0"/>
              </a:rPr>
              <a:t>Supply chain management</a:t>
            </a:r>
          </a:p>
          <a:p>
            <a:r>
              <a:rPr lang="en-IN" sz="2000" dirty="0" smtClean="0">
                <a:latin typeface="Arial" pitchFamily="34" charset="0"/>
                <a:cs typeface="Arial" pitchFamily="34" charset="0"/>
              </a:rPr>
              <a:t>Project forwarding </a:t>
            </a:r>
            <a:r>
              <a:rPr lang="en-IN" sz="2000" dirty="0" smtClean="0">
                <a:latin typeface="Arial" pitchFamily="34" charset="0"/>
                <a:cs typeface="Arial" pitchFamily="34" charset="0"/>
              </a:rPr>
              <a:t>&amp; Project custom </a:t>
            </a:r>
            <a:r>
              <a:rPr lang="en-IN" sz="2000" dirty="0" smtClean="0">
                <a:latin typeface="Arial" pitchFamily="34" charset="0"/>
                <a:cs typeface="Arial" pitchFamily="34" charset="0"/>
              </a:rPr>
              <a:t>clearance </a:t>
            </a:r>
            <a:endParaRPr lang="en-IN" sz="2000" dirty="0" smtClean="0">
              <a:latin typeface="Arial" pitchFamily="34" charset="0"/>
              <a:cs typeface="Arial" pitchFamily="34" charset="0"/>
            </a:endParaRPr>
          </a:p>
          <a:p>
            <a:r>
              <a:rPr lang="en-US" sz="2000" b="1" i="1" dirty="0" smtClean="0">
                <a:latin typeface="Arial" pitchFamily="34" charset="0"/>
                <a:cs typeface="Arial" pitchFamily="34" charset="0"/>
              </a:rPr>
              <a:t>We receive and deliver cargo to and from any place in the world….</a:t>
            </a:r>
          </a:p>
          <a:p>
            <a:endParaRPr lang="en-IN" sz="2000" dirty="0" smtClean="0">
              <a:latin typeface="Arial" pitchFamily="34" charset="0"/>
              <a:cs typeface="Arial" pitchFamily="34" charset="0"/>
            </a:endParaRPr>
          </a:p>
          <a:p>
            <a:endParaRPr lang="en-IN" sz="2000" dirty="0"/>
          </a:p>
        </p:txBody>
      </p:sp>
      <p:sp>
        <p:nvSpPr>
          <p:cNvPr id="4" name="Date Placeholder 3"/>
          <p:cNvSpPr>
            <a:spLocks noGrp="1"/>
          </p:cNvSpPr>
          <p:nvPr>
            <p:ph type="dt" sz="half" idx="10"/>
          </p:nvPr>
        </p:nvSpPr>
        <p:spPr>
          <a:xfrm>
            <a:off x="7092280" y="6492875"/>
            <a:ext cx="1205880" cy="365125"/>
          </a:xfrm>
        </p:spPr>
        <p:txBody>
          <a:bodyPr/>
          <a:lstStyle/>
          <a:p>
            <a:fld id="{8C9142D3-8345-4992-8902-30528E24F370}" type="datetime1">
              <a:rPr lang="en-IN" smtClean="0"/>
              <a:pPr/>
              <a:t>16-08-2015</a:t>
            </a:fld>
            <a:endParaRPr lang="en-IN" dirty="0"/>
          </a:p>
        </p:txBody>
      </p:sp>
      <p:sp>
        <p:nvSpPr>
          <p:cNvPr id="5" name="Footer Placeholder 4"/>
          <p:cNvSpPr>
            <a:spLocks noGrp="1"/>
          </p:cNvSpPr>
          <p:nvPr>
            <p:ph type="ftr" sz="quarter" idx="11"/>
          </p:nvPr>
        </p:nvSpPr>
        <p:spPr>
          <a:xfrm>
            <a:off x="4283968" y="6425951"/>
            <a:ext cx="2552192" cy="432049"/>
          </a:xfrm>
        </p:spPr>
        <p:txBody>
          <a:bodyPr/>
          <a:lstStyle/>
          <a:p>
            <a:pPr algn="l"/>
            <a:r>
              <a:rPr lang="en-US" dirty="0" smtClean="0"/>
              <a:t>Petra Global Logistics Pvt . Ltd.</a:t>
            </a:r>
            <a:endParaRPr lang="en-IN" dirty="0"/>
          </a:p>
        </p:txBody>
      </p:sp>
      <p:sp>
        <p:nvSpPr>
          <p:cNvPr id="6" name="Slide Number Placeholder 5"/>
          <p:cNvSpPr>
            <a:spLocks noGrp="1"/>
          </p:cNvSpPr>
          <p:nvPr>
            <p:ph type="sldNum" sz="quarter" idx="12"/>
          </p:nvPr>
        </p:nvSpPr>
        <p:spPr/>
        <p:txBody>
          <a:bodyPr/>
          <a:lstStyle/>
          <a:p>
            <a:fld id="{DD669B18-C415-4C5C-B098-3B211D6D1445}" type="slidenum">
              <a:rPr lang="en-IN" smtClean="0"/>
              <a:pPr/>
              <a:t>6</a:t>
            </a:fld>
            <a:endParaRPr lang="en-IN" dirty="0"/>
          </a:p>
        </p:txBody>
      </p:sp>
      <p:sp>
        <p:nvSpPr>
          <p:cNvPr id="2" name="Title 1"/>
          <p:cNvSpPr>
            <a:spLocks noGrp="1"/>
          </p:cNvSpPr>
          <p:nvPr>
            <p:ph type="title"/>
          </p:nvPr>
        </p:nvSpPr>
        <p:spPr>
          <a:xfrm>
            <a:off x="467544" y="692696"/>
            <a:ext cx="8219256" cy="504056"/>
          </a:xfrm>
        </p:spPr>
        <p:txBody>
          <a:bodyPr>
            <a:normAutofit fontScale="90000"/>
          </a:bodyPr>
          <a:lstStyle/>
          <a:p>
            <a:pPr algn="l"/>
            <a:r>
              <a:rPr lang="en-IN" sz="3600" dirty="0" smtClean="0">
                <a:solidFill>
                  <a:srgbClr val="0000CC"/>
                </a:solidFill>
                <a:latin typeface="Arial" pitchFamily="34" charset="0"/>
                <a:cs typeface="Arial" pitchFamily="34" charset="0"/>
              </a:rPr>
              <a:t>Our Services</a:t>
            </a:r>
            <a:r>
              <a:rPr lang="en-IN" b="1" dirty="0" smtClean="0">
                <a:solidFill>
                  <a:srgbClr val="0000CC"/>
                </a:solidFill>
              </a:rPr>
              <a:t/>
            </a:r>
            <a:br>
              <a:rPr lang="en-IN" b="1" dirty="0" smtClean="0">
                <a:solidFill>
                  <a:srgbClr val="0000CC"/>
                </a:solidFill>
              </a:rPr>
            </a:br>
            <a:endParaRPr lang="en-IN" dirty="0">
              <a:solidFill>
                <a:srgbClr val="0000CC"/>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a:bodyPr>
          <a:lstStyle/>
          <a:p>
            <a:r>
              <a:rPr lang="en-IN" sz="2400" dirty="0" smtClean="0">
                <a:latin typeface="Arial" pitchFamily="34" charset="0"/>
                <a:cs typeface="Arial" pitchFamily="34" charset="0"/>
              </a:rPr>
              <a:t>Food Industries </a:t>
            </a:r>
          </a:p>
          <a:p>
            <a:r>
              <a:rPr lang="en-IN" sz="2400" dirty="0" smtClean="0">
                <a:latin typeface="Arial" pitchFamily="34" charset="0"/>
                <a:cs typeface="Arial" pitchFamily="34" charset="0"/>
              </a:rPr>
              <a:t>Pharmaceutical</a:t>
            </a:r>
          </a:p>
          <a:p>
            <a:r>
              <a:rPr lang="en-IN" sz="2400" dirty="0" smtClean="0">
                <a:latin typeface="Arial" pitchFamily="34" charset="0"/>
                <a:cs typeface="Arial" pitchFamily="34" charset="0"/>
              </a:rPr>
              <a:t>Petrochemicals</a:t>
            </a:r>
          </a:p>
          <a:p>
            <a:r>
              <a:rPr lang="en-IN" sz="2400" dirty="0" smtClean="0">
                <a:latin typeface="Arial" pitchFamily="34" charset="0"/>
                <a:cs typeface="Arial" pitchFamily="34" charset="0"/>
              </a:rPr>
              <a:t>IT Telecom</a:t>
            </a:r>
          </a:p>
          <a:p>
            <a:r>
              <a:rPr lang="en-IN" sz="2400" dirty="0" smtClean="0">
                <a:latin typeface="Arial" pitchFamily="34" charset="0"/>
                <a:cs typeface="Arial" pitchFamily="34" charset="0"/>
              </a:rPr>
              <a:t>Automobiles</a:t>
            </a:r>
          </a:p>
          <a:p>
            <a:r>
              <a:rPr lang="en-IN" sz="2400" dirty="0" smtClean="0">
                <a:latin typeface="Arial" pitchFamily="34" charset="0"/>
                <a:cs typeface="Arial" pitchFamily="34" charset="0"/>
              </a:rPr>
              <a:t>Electronics</a:t>
            </a:r>
          </a:p>
          <a:p>
            <a:r>
              <a:rPr lang="en-IN" sz="2400" dirty="0" smtClean="0">
                <a:latin typeface="Arial" pitchFamily="34" charset="0"/>
                <a:cs typeface="Arial" pitchFamily="34" charset="0"/>
              </a:rPr>
              <a:t>Metals</a:t>
            </a:r>
          </a:p>
          <a:p>
            <a:r>
              <a:rPr lang="en-IN" sz="2400" dirty="0" smtClean="0">
                <a:latin typeface="Arial" pitchFamily="34" charset="0"/>
                <a:cs typeface="Arial" pitchFamily="34" charset="0"/>
              </a:rPr>
              <a:t>FMCG</a:t>
            </a:r>
          </a:p>
          <a:p>
            <a:r>
              <a:rPr lang="en-IN" sz="2400" dirty="0" smtClean="0">
                <a:latin typeface="Arial" pitchFamily="34" charset="0"/>
                <a:cs typeface="Arial" pitchFamily="34" charset="0"/>
              </a:rPr>
              <a:t>Textiles</a:t>
            </a:r>
          </a:p>
          <a:p>
            <a:r>
              <a:rPr lang="en-IN" sz="2400" dirty="0" smtClean="0">
                <a:latin typeface="Arial" pitchFamily="34" charset="0"/>
                <a:cs typeface="Arial" pitchFamily="34" charset="0"/>
              </a:rPr>
              <a:t>Households</a:t>
            </a:r>
          </a:p>
          <a:p>
            <a:r>
              <a:rPr lang="en-IN" sz="2400" dirty="0" smtClean="0">
                <a:latin typeface="Arial" pitchFamily="34" charset="0"/>
                <a:cs typeface="Arial" pitchFamily="34" charset="0"/>
              </a:rPr>
              <a:t>Petroleum </a:t>
            </a:r>
          </a:p>
          <a:p>
            <a:endParaRPr lang="en-IN" sz="2400" dirty="0">
              <a:latin typeface="Arial" pitchFamily="34" charset="0"/>
              <a:cs typeface="Arial" pitchFamily="34" charset="0"/>
            </a:endParaRPr>
          </a:p>
        </p:txBody>
      </p:sp>
      <p:sp>
        <p:nvSpPr>
          <p:cNvPr id="4" name="Date Placeholder 3"/>
          <p:cNvSpPr>
            <a:spLocks noGrp="1"/>
          </p:cNvSpPr>
          <p:nvPr>
            <p:ph type="dt" sz="half" idx="10"/>
          </p:nvPr>
        </p:nvSpPr>
        <p:spPr>
          <a:xfrm>
            <a:off x="7092280" y="6492875"/>
            <a:ext cx="1080120" cy="365125"/>
          </a:xfrm>
        </p:spPr>
        <p:txBody>
          <a:bodyPr/>
          <a:lstStyle/>
          <a:p>
            <a:fld id="{8C9142D3-8345-4992-8902-30528E24F370}" type="datetime1">
              <a:rPr lang="en-IN" smtClean="0"/>
              <a:pPr/>
              <a:t>16-08-2015</a:t>
            </a:fld>
            <a:endParaRPr lang="en-IN" dirty="0"/>
          </a:p>
        </p:txBody>
      </p:sp>
      <p:sp>
        <p:nvSpPr>
          <p:cNvPr id="5" name="Footer Placeholder 4"/>
          <p:cNvSpPr>
            <a:spLocks noGrp="1"/>
          </p:cNvSpPr>
          <p:nvPr>
            <p:ph type="ftr" sz="quarter" idx="11"/>
          </p:nvPr>
        </p:nvSpPr>
        <p:spPr>
          <a:xfrm>
            <a:off x="4572000" y="6497959"/>
            <a:ext cx="2376264" cy="360041"/>
          </a:xfrm>
        </p:spPr>
        <p:txBody>
          <a:bodyPr/>
          <a:lstStyle/>
          <a:p>
            <a:pPr algn="l"/>
            <a:r>
              <a:rPr lang="en-US" dirty="0" smtClean="0"/>
              <a:t>Petra Global Logistics Pvt . Ltd.</a:t>
            </a:r>
            <a:endParaRPr lang="en-IN" dirty="0"/>
          </a:p>
        </p:txBody>
      </p:sp>
      <p:sp>
        <p:nvSpPr>
          <p:cNvPr id="6" name="Slide Number Placeholder 5"/>
          <p:cNvSpPr>
            <a:spLocks noGrp="1"/>
          </p:cNvSpPr>
          <p:nvPr>
            <p:ph type="sldNum" sz="quarter" idx="12"/>
          </p:nvPr>
        </p:nvSpPr>
        <p:spPr/>
        <p:txBody>
          <a:bodyPr/>
          <a:lstStyle/>
          <a:p>
            <a:fld id="{DD669B18-C415-4C5C-B098-3B211D6D1445}" type="slidenum">
              <a:rPr lang="en-IN" smtClean="0"/>
              <a:pPr/>
              <a:t>7</a:t>
            </a:fld>
            <a:endParaRPr lang="en-IN" dirty="0"/>
          </a:p>
        </p:txBody>
      </p:sp>
      <p:sp>
        <p:nvSpPr>
          <p:cNvPr id="2" name="Title 1"/>
          <p:cNvSpPr>
            <a:spLocks noGrp="1"/>
          </p:cNvSpPr>
          <p:nvPr>
            <p:ph type="title"/>
          </p:nvPr>
        </p:nvSpPr>
        <p:spPr>
          <a:xfrm>
            <a:off x="457200" y="404664"/>
            <a:ext cx="8229600" cy="864096"/>
          </a:xfrm>
        </p:spPr>
        <p:txBody>
          <a:bodyPr>
            <a:noAutofit/>
          </a:bodyPr>
          <a:lstStyle/>
          <a:p>
            <a:pPr algn="l"/>
            <a:r>
              <a:rPr lang="en-IN" sz="3200" b="0" dirty="0" smtClean="0">
                <a:solidFill>
                  <a:srgbClr val="0000CC"/>
                </a:solidFill>
                <a:latin typeface="Arial" pitchFamily="34" charset="0"/>
                <a:cs typeface="Arial" pitchFamily="34" charset="0"/>
              </a:rPr>
              <a:t>Industries we </a:t>
            </a:r>
            <a:r>
              <a:rPr lang="en-IN" sz="3200" b="0" dirty="0" smtClean="0">
                <a:solidFill>
                  <a:srgbClr val="0000CC"/>
                </a:solidFill>
                <a:latin typeface="Arial" pitchFamily="34" charset="0"/>
                <a:cs typeface="Arial" pitchFamily="34" charset="0"/>
              </a:rPr>
              <a:t>Served:</a:t>
            </a:r>
            <a:r>
              <a:rPr lang="en-IN" sz="3200" b="0" dirty="0" smtClean="0">
                <a:solidFill>
                  <a:srgbClr val="0000CC"/>
                </a:solidFill>
                <a:latin typeface="Arial" pitchFamily="34" charset="0"/>
                <a:cs typeface="Arial" pitchFamily="34" charset="0"/>
              </a:rPr>
              <a:t/>
            </a:r>
            <a:br>
              <a:rPr lang="en-IN" sz="3200" b="0" dirty="0" smtClean="0">
                <a:solidFill>
                  <a:srgbClr val="0000CC"/>
                </a:solidFill>
                <a:latin typeface="Arial" pitchFamily="34" charset="0"/>
                <a:cs typeface="Arial" pitchFamily="34" charset="0"/>
              </a:rPr>
            </a:br>
            <a:endParaRPr lang="en-IN" sz="3200" b="0"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4824536"/>
          </a:xfrm>
        </p:spPr>
        <p:txBody>
          <a:bodyPr>
            <a:normAutofit/>
          </a:bodyPr>
          <a:lstStyle/>
          <a:p>
            <a:r>
              <a:rPr lang="en-IN" sz="2000" dirty="0" smtClean="0">
                <a:latin typeface="Arial" pitchFamily="34" charset="0"/>
                <a:cs typeface="Arial" pitchFamily="34" charset="0"/>
              </a:rPr>
              <a:t>We work foresighted, plan accurately and constantly update our clients on the progress and developments of their shipments.</a:t>
            </a:r>
          </a:p>
          <a:p>
            <a:endParaRPr lang="en-IN" sz="2000" dirty="0" smtClean="0">
              <a:latin typeface="Arial" pitchFamily="34" charset="0"/>
              <a:cs typeface="Arial" pitchFamily="34" charset="0"/>
            </a:endParaRPr>
          </a:p>
          <a:p>
            <a:r>
              <a:rPr lang="en-IN" sz="2000" dirty="0" smtClean="0">
                <a:latin typeface="Arial" pitchFamily="34" charset="0"/>
                <a:cs typeface="Arial" pitchFamily="34" charset="0"/>
              </a:rPr>
              <a:t>We participate and do our at most to contribute thought our ideas and efforts to increase the efficiency of our work in order to always ensure high quality service levels.</a:t>
            </a:r>
          </a:p>
          <a:p>
            <a:pPr>
              <a:buNone/>
            </a:pPr>
            <a:r>
              <a:rPr lang="en-IN" sz="2000" dirty="0">
                <a:latin typeface="Arial" pitchFamily="34" charset="0"/>
                <a:cs typeface="Arial" pitchFamily="34" charset="0"/>
              </a:rPr>
              <a:t> </a:t>
            </a:r>
            <a:r>
              <a:rPr lang="en-IN" sz="2000" dirty="0" smtClean="0">
                <a:latin typeface="Arial" pitchFamily="34" charset="0"/>
                <a:cs typeface="Arial" pitchFamily="34" charset="0"/>
              </a:rPr>
              <a:t>     </a:t>
            </a:r>
          </a:p>
          <a:p>
            <a:r>
              <a:rPr lang="en-IN" sz="2000" dirty="0" smtClean="0">
                <a:latin typeface="Arial" pitchFamily="34" charset="0"/>
                <a:cs typeface="Arial" pitchFamily="34" charset="0"/>
              </a:rPr>
              <a:t>Our company Objective ‘’ We Value Our customer time and Money” with the help of our dedicated professionals. Each of them are expert in their own right and experienced in their respective Positions. Our team has time and again proved successfully the commitments of the company to its valued Indian and International Customers.</a:t>
            </a:r>
            <a:endParaRPr lang="en-IN" sz="2000" dirty="0">
              <a:latin typeface="Arial" pitchFamily="34" charset="0"/>
              <a:cs typeface="Arial" pitchFamily="34" charset="0"/>
            </a:endParaRPr>
          </a:p>
        </p:txBody>
      </p:sp>
      <p:sp>
        <p:nvSpPr>
          <p:cNvPr id="7" name="Date Placeholder 6"/>
          <p:cNvSpPr>
            <a:spLocks noGrp="1"/>
          </p:cNvSpPr>
          <p:nvPr>
            <p:ph type="dt" sz="half" idx="10"/>
          </p:nvPr>
        </p:nvSpPr>
        <p:spPr>
          <a:xfrm>
            <a:off x="7668344" y="6492875"/>
            <a:ext cx="1170384" cy="365125"/>
          </a:xfrm>
        </p:spPr>
        <p:txBody>
          <a:bodyPr/>
          <a:lstStyle/>
          <a:p>
            <a:fld id="{ED2B7087-B385-4437-899A-FBBC3068BE50}" type="datetime1">
              <a:rPr lang="en-IN" smtClean="0"/>
              <a:pPr/>
              <a:t>16-08-2015</a:t>
            </a:fld>
            <a:endParaRPr lang="en-IN" dirty="0"/>
          </a:p>
        </p:txBody>
      </p:sp>
      <p:sp>
        <p:nvSpPr>
          <p:cNvPr id="4" name="Footer Placeholder 3"/>
          <p:cNvSpPr>
            <a:spLocks noGrp="1"/>
          </p:cNvSpPr>
          <p:nvPr>
            <p:ph type="ftr" sz="quarter" idx="11"/>
          </p:nvPr>
        </p:nvSpPr>
        <p:spPr>
          <a:xfrm>
            <a:off x="4788024" y="6497961"/>
            <a:ext cx="2304256" cy="360039"/>
          </a:xfrm>
        </p:spPr>
        <p:txBody>
          <a:bodyPr/>
          <a:lstStyle/>
          <a:p>
            <a:pPr algn="l"/>
            <a:r>
              <a:rPr lang="en-US" dirty="0" smtClean="0"/>
              <a:t>Petra Global Logistics Pvt . Ltd.</a:t>
            </a:r>
            <a:endParaRPr lang="en-IN" dirty="0"/>
          </a:p>
        </p:txBody>
      </p:sp>
      <p:sp>
        <p:nvSpPr>
          <p:cNvPr id="8" name="Slide Number Placeholder 7"/>
          <p:cNvSpPr>
            <a:spLocks noGrp="1"/>
          </p:cNvSpPr>
          <p:nvPr>
            <p:ph type="sldNum" sz="quarter" idx="12"/>
          </p:nvPr>
        </p:nvSpPr>
        <p:spPr/>
        <p:txBody>
          <a:bodyPr/>
          <a:lstStyle/>
          <a:p>
            <a:fld id="{DD669B18-C415-4C5C-B098-3B211D6D1445}" type="slidenum">
              <a:rPr lang="en-IN" smtClean="0"/>
              <a:pPr/>
              <a:t>8</a:t>
            </a:fld>
            <a:endParaRPr lang="en-IN" dirty="0"/>
          </a:p>
        </p:txBody>
      </p:sp>
      <p:sp>
        <p:nvSpPr>
          <p:cNvPr id="2" name="Title 1"/>
          <p:cNvSpPr>
            <a:spLocks noGrp="1"/>
          </p:cNvSpPr>
          <p:nvPr>
            <p:ph type="title"/>
          </p:nvPr>
        </p:nvSpPr>
        <p:spPr>
          <a:xfrm>
            <a:off x="539552" y="620688"/>
            <a:ext cx="7920880" cy="792088"/>
          </a:xfrm>
        </p:spPr>
        <p:txBody>
          <a:bodyPr>
            <a:noAutofit/>
          </a:bodyPr>
          <a:lstStyle/>
          <a:p>
            <a:pPr algn="l"/>
            <a:r>
              <a:rPr lang="en-IN" sz="3200" b="0" dirty="0" smtClean="0">
                <a:solidFill>
                  <a:srgbClr val="0000CC"/>
                </a:solidFill>
                <a:latin typeface="Arial" pitchFamily="34" charset="0"/>
                <a:cs typeface="Arial" pitchFamily="34" charset="0"/>
              </a:rPr>
              <a:t>Petra Business Principle and Objective </a:t>
            </a:r>
            <a:endParaRPr lang="en-IN" sz="3200" b="0"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4824536"/>
          </a:xfrm>
        </p:spPr>
        <p:txBody>
          <a:bodyPr>
            <a:normAutofit/>
          </a:bodyPr>
          <a:lstStyle/>
          <a:p>
            <a:r>
              <a:rPr lang="en-IN" sz="2000" dirty="0" smtClean="0">
                <a:latin typeface="Arial" pitchFamily="34" charset="0"/>
                <a:cs typeface="Arial" pitchFamily="34" charset="0"/>
              </a:rPr>
              <a:t>The END to END services has always been a hall mark in the logistics industry and </a:t>
            </a:r>
            <a:r>
              <a:rPr lang="en-IN" sz="2000" b="1" dirty="0" smtClean="0">
                <a:latin typeface="Arial" pitchFamily="34" charset="0"/>
                <a:cs typeface="Arial" pitchFamily="34" charset="0"/>
              </a:rPr>
              <a:t>Petra Global</a:t>
            </a:r>
            <a:r>
              <a:rPr lang="en-IN" sz="2000" dirty="0" smtClean="0">
                <a:latin typeface="Arial" pitchFamily="34" charset="0"/>
                <a:cs typeface="Arial" pitchFamily="34" charset="0"/>
              </a:rPr>
              <a:t> </a:t>
            </a:r>
            <a:r>
              <a:rPr lang="en-IN" sz="2000" b="1" dirty="0" smtClean="0">
                <a:latin typeface="Arial" pitchFamily="34" charset="0"/>
                <a:cs typeface="Arial" pitchFamily="34" charset="0"/>
              </a:rPr>
              <a:t>Logistics </a:t>
            </a:r>
            <a:r>
              <a:rPr lang="en-IN" sz="2000" dirty="0" smtClean="0">
                <a:latin typeface="Arial" pitchFamily="34" charset="0"/>
                <a:cs typeface="Arial" pitchFamily="34" charset="0"/>
              </a:rPr>
              <a:t>has kept its first step towards it.</a:t>
            </a:r>
          </a:p>
          <a:p>
            <a:endParaRPr lang="en-IN" sz="2000" dirty="0" smtClean="0">
              <a:latin typeface="Arial" pitchFamily="34" charset="0"/>
              <a:cs typeface="Arial" pitchFamily="34" charset="0"/>
            </a:endParaRPr>
          </a:p>
          <a:p>
            <a:r>
              <a:rPr lang="en-IN" sz="2000" dirty="0" smtClean="0">
                <a:latin typeface="Arial" pitchFamily="34" charset="0"/>
                <a:cs typeface="Arial" pitchFamily="34" charset="0"/>
              </a:rPr>
              <a:t>We wanted to offer complete service for our customers which in many case takes it well beyond the shipment and movement of goods</a:t>
            </a:r>
          </a:p>
          <a:p>
            <a:endParaRPr lang="en-IN" sz="2000" dirty="0">
              <a:latin typeface="Arial" pitchFamily="34" charset="0"/>
              <a:cs typeface="Arial" pitchFamily="34" charset="0"/>
            </a:endParaRPr>
          </a:p>
          <a:p>
            <a:r>
              <a:rPr lang="en-IN" sz="2000" dirty="0" smtClean="0">
                <a:latin typeface="Arial" pitchFamily="34" charset="0"/>
                <a:cs typeface="Arial" pitchFamily="34" charset="0"/>
              </a:rPr>
              <a:t>Logistics is always compared with the “SNOW FLAKES” that is no two shipments are ever alike. </a:t>
            </a:r>
            <a:r>
              <a:rPr lang="en-IN" sz="2000" smtClean="0">
                <a:latin typeface="Arial" pitchFamily="34" charset="0"/>
                <a:cs typeface="Arial" pitchFamily="34" charset="0"/>
              </a:rPr>
              <a:t>Hence </a:t>
            </a:r>
            <a:r>
              <a:rPr lang="en-IN" sz="2000" b="1" smtClean="0">
                <a:latin typeface="Arial" pitchFamily="34" charset="0"/>
                <a:cs typeface="Arial" pitchFamily="34" charset="0"/>
              </a:rPr>
              <a:t>Petra Global</a:t>
            </a:r>
            <a:r>
              <a:rPr lang="en-IN" sz="2000" smtClean="0">
                <a:latin typeface="Arial" pitchFamily="34" charset="0"/>
                <a:cs typeface="Arial" pitchFamily="34" charset="0"/>
              </a:rPr>
              <a:t> </a:t>
            </a:r>
            <a:r>
              <a:rPr lang="en-IN" sz="2000" b="1" smtClean="0">
                <a:latin typeface="Arial" pitchFamily="34" charset="0"/>
                <a:cs typeface="Arial" pitchFamily="34" charset="0"/>
              </a:rPr>
              <a:t>Logistics </a:t>
            </a:r>
            <a:r>
              <a:rPr lang="en-IN" sz="2000" smtClean="0">
                <a:latin typeface="Arial" pitchFamily="34" charset="0"/>
                <a:cs typeface="Arial" pitchFamily="34" charset="0"/>
              </a:rPr>
              <a:t>has </a:t>
            </a:r>
            <a:r>
              <a:rPr lang="en-IN" sz="2000" dirty="0" smtClean="0">
                <a:latin typeface="Arial" pitchFamily="34" charset="0"/>
                <a:cs typeface="Arial" pitchFamily="34" charset="0"/>
              </a:rPr>
              <a:t>always able to change the way and complete the requirements of their customers with their expert team.</a:t>
            </a:r>
            <a:endParaRPr lang="en-IN" sz="2000" dirty="0">
              <a:latin typeface="Arial" pitchFamily="34" charset="0"/>
              <a:cs typeface="Arial" pitchFamily="34" charset="0"/>
            </a:endParaRPr>
          </a:p>
        </p:txBody>
      </p:sp>
      <p:sp>
        <p:nvSpPr>
          <p:cNvPr id="7" name="Date Placeholder 6"/>
          <p:cNvSpPr>
            <a:spLocks noGrp="1"/>
          </p:cNvSpPr>
          <p:nvPr>
            <p:ph type="dt" sz="half" idx="10"/>
          </p:nvPr>
        </p:nvSpPr>
        <p:spPr>
          <a:xfrm>
            <a:off x="7452320" y="6492875"/>
            <a:ext cx="1224136" cy="365125"/>
          </a:xfrm>
        </p:spPr>
        <p:txBody>
          <a:bodyPr/>
          <a:lstStyle/>
          <a:p>
            <a:fld id="{5C45AB66-C9FA-418B-A77D-B2296F474F83}" type="datetime1">
              <a:rPr lang="en-IN" smtClean="0"/>
              <a:pPr/>
              <a:t>16-08-2015</a:t>
            </a:fld>
            <a:endParaRPr lang="en-IN" dirty="0"/>
          </a:p>
        </p:txBody>
      </p:sp>
      <p:sp>
        <p:nvSpPr>
          <p:cNvPr id="4" name="Footer Placeholder 3"/>
          <p:cNvSpPr>
            <a:spLocks noGrp="1"/>
          </p:cNvSpPr>
          <p:nvPr>
            <p:ph type="ftr" sz="quarter" idx="11"/>
          </p:nvPr>
        </p:nvSpPr>
        <p:spPr>
          <a:xfrm>
            <a:off x="4355976" y="6353945"/>
            <a:ext cx="2696208" cy="504055"/>
          </a:xfrm>
        </p:spPr>
        <p:txBody>
          <a:bodyPr/>
          <a:lstStyle/>
          <a:p>
            <a:pPr algn="l"/>
            <a:r>
              <a:rPr lang="en-US" dirty="0" smtClean="0"/>
              <a:t>Petra Global Logistics Pvt . Ltd.</a:t>
            </a:r>
            <a:endParaRPr lang="en-IN" dirty="0"/>
          </a:p>
        </p:txBody>
      </p:sp>
      <p:sp>
        <p:nvSpPr>
          <p:cNvPr id="8" name="Slide Number Placeholder 7"/>
          <p:cNvSpPr>
            <a:spLocks noGrp="1"/>
          </p:cNvSpPr>
          <p:nvPr>
            <p:ph type="sldNum" sz="quarter" idx="12"/>
          </p:nvPr>
        </p:nvSpPr>
        <p:spPr/>
        <p:txBody>
          <a:bodyPr/>
          <a:lstStyle/>
          <a:p>
            <a:fld id="{DD669B18-C415-4C5C-B098-3B211D6D1445}" type="slidenum">
              <a:rPr lang="en-IN" smtClean="0"/>
              <a:pPr/>
              <a:t>9</a:t>
            </a:fld>
            <a:endParaRPr lang="en-IN" dirty="0"/>
          </a:p>
        </p:txBody>
      </p:sp>
      <p:sp>
        <p:nvSpPr>
          <p:cNvPr id="2" name="Title 1"/>
          <p:cNvSpPr>
            <a:spLocks noGrp="1"/>
          </p:cNvSpPr>
          <p:nvPr>
            <p:ph type="title"/>
          </p:nvPr>
        </p:nvSpPr>
        <p:spPr>
          <a:xfrm>
            <a:off x="683568" y="620688"/>
            <a:ext cx="5976664" cy="648072"/>
          </a:xfrm>
        </p:spPr>
        <p:txBody>
          <a:bodyPr>
            <a:noAutofit/>
          </a:bodyPr>
          <a:lstStyle/>
          <a:p>
            <a:pPr algn="l"/>
            <a:r>
              <a:rPr lang="en-IN" sz="3200" b="0" dirty="0" smtClean="0">
                <a:solidFill>
                  <a:srgbClr val="0000CC"/>
                </a:solidFill>
                <a:latin typeface="Arial" pitchFamily="34" charset="0"/>
                <a:cs typeface="Arial" pitchFamily="34" charset="0"/>
              </a:rPr>
              <a:t>End to End Logistics Service </a:t>
            </a:r>
            <a:endParaRPr lang="en-IN" sz="3200" b="0"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580</TotalTime>
  <Words>869</Words>
  <Application>Microsoft Office PowerPoint</Application>
  <PresentationFormat>On-screen Show (4:3)</PresentationFormat>
  <Paragraphs>135</Paragraphs>
  <Slides>12</Slides>
  <Notes>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Concourse</vt:lpstr>
      <vt:lpstr>1_Concourse</vt:lpstr>
      <vt:lpstr>Slide 1</vt:lpstr>
      <vt:lpstr>  About us:  Promoting Worldwide Logistics Services. </vt:lpstr>
      <vt:lpstr>Business Vision </vt:lpstr>
      <vt:lpstr>Our Policy</vt:lpstr>
      <vt:lpstr>Our Expertise</vt:lpstr>
      <vt:lpstr>Our Services </vt:lpstr>
      <vt:lpstr>Industries we Served: </vt:lpstr>
      <vt:lpstr>Petra Business Principle and Objective </vt:lpstr>
      <vt:lpstr>End to End Logistics Service </vt:lpstr>
      <vt:lpstr>Slide 10</vt:lpstr>
      <vt:lpstr>Management Team</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JIT International Forwarding Services Private Limited</dc:title>
  <dc:creator>Ravi</dc:creator>
  <cp:lastModifiedBy>TSharma</cp:lastModifiedBy>
  <cp:revision>117</cp:revision>
  <dcterms:created xsi:type="dcterms:W3CDTF">2014-06-17T01:29:36Z</dcterms:created>
  <dcterms:modified xsi:type="dcterms:W3CDTF">2015-08-16T17:04:03Z</dcterms:modified>
</cp:coreProperties>
</file>